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77" r:id="rId4"/>
    <p:sldId id="335" r:id="rId5"/>
    <p:sldId id="317" r:id="rId6"/>
    <p:sldId id="321" r:id="rId7"/>
    <p:sldId id="322" r:id="rId8"/>
    <p:sldId id="323" r:id="rId9"/>
    <p:sldId id="324" r:id="rId10"/>
    <p:sldId id="326" r:id="rId11"/>
    <p:sldId id="327" r:id="rId12"/>
    <p:sldId id="328" r:id="rId13"/>
    <p:sldId id="329" r:id="rId14"/>
    <p:sldId id="330" r:id="rId15"/>
    <p:sldId id="331" r:id="rId16"/>
    <p:sldId id="332" r:id="rId17"/>
    <p:sldId id="333" r:id="rId18"/>
    <p:sldId id="334" r:id="rId19"/>
    <p:sldId id="260" r:id="rId20"/>
    <p:sldId id="336" r:id="rId21"/>
    <p:sldId id="337" r:id="rId22"/>
    <p:sldId id="304" r:id="rId23"/>
    <p:sldId id="305" r:id="rId24"/>
    <p:sldId id="307" r:id="rId25"/>
    <p:sldId id="308" r:id="rId26"/>
    <p:sldId id="310" r:id="rId27"/>
    <p:sldId id="311" r:id="rId28"/>
    <p:sldId id="312" r:id="rId29"/>
    <p:sldId id="313" r:id="rId30"/>
    <p:sldId id="314" r:id="rId31"/>
    <p:sldId id="315" r:id="rId32"/>
    <p:sldId id="316" r:id="rId3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6043" autoAdjust="0"/>
  </p:normalViewPr>
  <p:slideViewPr>
    <p:cSldViewPr>
      <p:cViewPr varScale="1">
        <p:scale>
          <a:sx n="70" d="100"/>
          <a:sy n="70" d="100"/>
        </p:scale>
        <p:origin x="-139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E34147-DD1A-4683-8968-490DECC1D508}" type="datetimeFigureOut">
              <a:rPr kumimoji="1" lang="ja-JP" altLang="en-US" smtClean="0"/>
              <a:t>2016/4/2</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EF94AB-1AF4-411B-8901-FAC1B972E55B}" type="slidenum">
              <a:rPr kumimoji="1" lang="ja-JP" altLang="en-US" smtClean="0"/>
              <a:t>‹#›</a:t>
            </a:fld>
            <a:endParaRPr kumimoji="1" lang="ja-JP" altLang="en-US"/>
          </a:p>
        </p:txBody>
      </p:sp>
    </p:spTree>
    <p:extLst>
      <p:ext uri="{BB962C8B-B14F-4D97-AF65-F5344CB8AC3E}">
        <p14:creationId xmlns:p14="http://schemas.microsoft.com/office/powerpoint/2010/main" val="29190905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836785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2617837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273757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418901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59597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3956428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2466388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208434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2721049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270330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BC6A85-EB6C-430A-A7FE-E2F618EB1C54}" type="datetimeFigureOut">
              <a:rPr kumimoji="1" lang="ja-JP" altLang="en-US" smtClean="0"/>
              <a:t>2016/4/2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527758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BC6A85-EB6C-430A-A7FE-E2F618EB1C54}" type="datetimeFigureOut">
              <a:rPr kumimoji="1" lang="ja-JP" altLang="en-US" smtClean="0"/>
              <a:t>2016/4/2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1B875E-E49F-46B3-A18C-A4BEC35B9306}" type="slidenum">
              <a:rPr kumimoji="1" lang="ja-JP" altLang="en-US" smtClean="0"/>
              <a:t>‹#›</a:t>
            </a:fld>
            <a:endParaRPr kumimoji="1" lang="ja-JP" altLang="en-US"/>
          </a:p>
        </p:txBody>
      </p:sp>
    </p:spTree>
    <p:extLst>
      <p:ext uri="{BB962C8B-B14F-4D97-AF65-F5344CB8AC3E}">
        <p14:creationId xmlns:p14="http://schemas.microsoft.com/office/powerpoint/2010/main" val="1025707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cns.s.u-tokyo.ac.jp/~daid/physix/rdf2root-in-Linux.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196752"/>
            <a:ext cx="7772400" cy="3240361"/>
          </a:xfrm>
        </p:spPr>
        <p:txBody>
          <a:bodyPr>
            <a:normAutofit fontScale="90000"/>
          </a:bodyPr>
          <a:lstStyle/>
          <a:p>
            <a:r>
              <a:rPr lang="en-US" altLang="ja-JP" sz="6000" dirty="0" smtClean="0"/>
              <a:t>CRIB</a:t>
            </a:r>
            <a:br>
              <a:rPr lang="en-US" altLang="ja-JP" sz="6000" dirty="0" smtClean="0"/>
            </a:br>
            <a:r>
              <a:rPr lang="en-US" altLang="ja-JP" sz="6000" dirty="0" smtClean="0"/>
              <a:t>rdf2root </a:t>
            </a:r>
            <a:br>
              <a:rPr lang="en-US" altLang="ja-JP" sz="6000" dirty="0" smtClean="0"/>
            </a:br>
            <a:r>
              <a:rPr lang="en-US" altLang="ja-JP" sz="6000" dirty="0" smtClean="0"/>
              <a:t>CRABAT</a:t>
            </a:r>
            <a:br>
              <a:rPr lang="en-US" altLang="ja-JP" sz="6000" dirty="0" smtClean="0"/>
            </a:br>
            <a:r>
              <a:rPr lang="ja-JP" altLang="en-US" sz="6000" dirty="0"/>
              <a:t>　</a:t>
            </a:r>
            <a:r>
              <a:rPr lang="ja-JP" altLang="en-US" sz="6000" dirty="0" smtClean="0"/>
              <a:t>入門</a:t>
            </a:r>
            <a:endParaRPr kumimoji="1" lang="ja-JP" altLang="en-US" sz="6000" dirty="0"/>
          </a:p>
        </p:txBody>
      </p:sp>
      <p:sp>
        <p:nvSpPr>
          <p:cNvPr id="4" name="テキスト ボックス 3"/>
          <p:cNvSpPr txBox="1"/>
          <p:nvPr/>
        </p:nvSpPr>
        <p:spPr>
          <a:xfrm>
            <a:off x="4427984" y="4618394"/>
            <a:ext cx="4320480" cy="369332"/>
          </a:xfrm>
          <a:prstGeom prst="rect">
            <a:avLst/>
          </a:prstGeom>
          <a:noFill/>
        </p:spPr>
        <p:txBody>
          <a:bodyPr wrap="square" rtlCol="0">
            <a:spAutoFit/>
          </a:bodyPr>
          <a:lstStyle/>
          <a:p>
            <a:r>
              <a:rPr kumimoji="1" lang="en-US" altLang="ja-JP" dirty="0" smtClean="0"/>
              <a:t>2015-2016</a:t>
            </a:r>
            <a:r>
              <a:rPr kumimoji="1" lang="ja-JP" altLang="en-US" dirty="0" smtClean="0"/>
              <a:t>年 山口研究室所属 坂口裕司</a:t>
            </a:r>
            <a:endParaRPr kumimoji="1" lang="ja-JP" altLang="en-US" dirty="0"/>
          </a:p>
        </p:txBody>
      </p:sp>
    </p:spTree>
    <p:extLst>
      <p:ext uri="{BB962C8B-B14F-4D97-AF65-F5344CB8AC3E}">
        <p14:creationId xmlns:p14="http://schemas.microsoft.com/office/powerpoint/2010/main" val="9144854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916832"/>
            <a:ext cx="8229600" cy="4525963"/>
          </a:xfrm>
        </p:spPr>
        <p:txBody>
          <a:bodyPr>
            <a:normAutofit/>
          </a:bodyPr>
          <a:lstStyle/>
          <a:p>
            <a:pPr marL="0" indent="0">
              <a:buNone/>
            </a:pPr>
            <a:r>
              <a:rPr lang="en-US" altLang="ja-JP" sz="2000" dirty="0" smtClean="0"/>
              <a:t>~/physics/rdf-1.0</a:t>
            </a:r>
            <a:r>
              <a:rPr lang="ja-JP" altLang="en-US" sz="2000" smtClean="0"/>
              <a:t>内</a:t>
            </a:r>
            <a:r>
              <a:rPr lang="ja-JP" altLang="en-US" sz="2000" smtClean="0"/>
              <a:t>で</a:t>
            </a:r>
            <a:r>
              <a:rPr lang="ja-JP" altLang="en-US" sz="2000" dirty="0" smtClean="0"/>
              <a:t>「</a:t>
            </a:r>
            <a:r>
              <a:rPr lang="en-US" altLang="ja-JP" sz="2000" dirty="0" smtClean="0"/>
              <a:t>ls –l</a:t>
            </a:r>
            <a:r>
              <a:rPr lang="ja-JP" altLang="en-US" sz="2000" dirty="0" smtClean="0"/>
              <a:t>」と入力すると図のような関係が表示されるはずです。</a:t>
            </a:r>
            <a:endParaRPr lang="en-US" altLang="ja-JP" sz="2000" dirty="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sql</a:t>
            </a:r>
            <a:r>
              <a:rPr lang="en-US" altLang="ja-JP" dirty="0" smtClean="0"/>
              <a:t> file</a:t>
            </a:r>
            <a:r>
              <a:rPr lang="ja-JP" altLang="en-US" dirty="0" smtClean="0"/>
              <a:t>のリンクを貼りなおす</a:t>
            </a:r>
            <a:endParaRPr lang="en-US" altLang="ja-JP" dirty="0" smtClean="0"/>
          </a:p>
        </p:txBody>
      </p:sp>
      <p:pic>
        <p:nvPicPr>
          <p:cNvPr id="8195" name="Picture 3" descr="C:\Text_crabat\sql_link.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2680" y="2852688"/>
            <a:ext cx="7184798" cy="288032"/>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5292080" y="3140720"/>
            <a:ext cx="3168352" cy="369332"/>
          </a:xfrm>
          <a:prstGeom prst="rect">
            <a:avLst/>
          </a:prstGeom>
          <a:noFill/>
        </p:spPr>
        <p:txBody>
          <a:bodyPr wrap="square" rtlCol="0">
            <a:spAutoFit/>
          </a:bodyPr>
          <a:lstStyle/>
          <a:p>
            <a:r>
              <a:rPr kumimoji="1" lang="ja-JP" altLang="en-US" b="1" dirty="0" smtClean="0"/>
              <a:t>「</a:t>
            </a:r>
            <a:r>
              <a:rPr kumimoji="1" lang="en-US" altLang="ja-JP" b="1" dirty="0" smtClean="0"/>
              <a:t>ls –l</a:t>
            </a:r>
            <a:r>
              <a:rPr kumimoji="1" lang="ja-JP" altLang="en-US" b="1" dirty="0" smtClean="0"/>
              <a:t>」</a:t>
            </a:r>
            <a:r>
              <a:rPr lang="ja-JP" altLang="en-US" b="1" dirty="0"/>
              <a:t>後</a:t>
            </a:r>
            <a:r>
              <a:rPr kumimoji="1" lang="ja-JP" altLang="en-US" b="1" dirty="0" smtClean="0"/>
              <a:t>の端末の一部抜粋</a:t>
            </a:r>
            <a:endParaRPr kumimoji="1" lang="ja-JP" altLang="en-US" b="1" dirty="0"/>
          </a:p>
        </p:txBody>
      </p:sp>
      <p:sp>
        <p:nvSpPr>
          <p:cNvPr id="7" name="テキスト ボックス 6"/>
          <p:cNvSpPr txBox="1"/>
          <p:nvPr/>
        </p:nvSpPr>
        <p:spPr>
          <a:xfrm>
            <a:off x="311572" y="3598962"/>
            <a:ext cx="8604448" cy="1754326"/>
          </a:xfrm>
          <a:prstGeom prst="rect">
            <a:avLst/>
          </a:prstGeom>
          <a:noFill/>
        </p:spPr>
        <p:txBody>
          <a:bodyPr wrap="square" rtlCol="0">
            <a:spAutoFit/>
          </a:bodyPr>
          <a:lstStyle/>
          <a:p>
            <a:r>
              <a:rPr kumimoji="1" lang="ja-JP" altLang="en-US" dirty="0" smtClean="0"/>
              <a:t>「</a:t>
            </a:r>
            <a:r>
              <a:rPr kumimoji="1" lang="en-US" altLang="ja-JP" dirty="0" err="1" smtClean="0"/>
              <a:t>sql</a:t>
            </a:r>
            <a:r>
              <a:rPr kumimoji="1" lang="ja-JP" altLang="en-US" dirty="0" smtClean="0"/>
              <a:t>」がシンボリックリンクとして</a:t>
            </a:r>
            <a:r>
              <a:rPr lang="ja-JP" altLang="en-US" dirty="0" smtClean="0"/>
              <a:t>「</a:t>
            </a:r>
            <a:r>
              <a:rPr lang="en-US" altLang="ja-JP" dirty="0" smtClean="0"/>
              <a:t>sql_may15</a:t>
            </a:r>
            <a:r>
              <a:rPr lang="ja-JP" altLang="en-US" dirty="0" smtClean="0"/>
              <a:t>」に結び付けられているのがわかると思います。この「</a:t>
            </a:r>
            <a:r>
              <a:rPr lang="en-US" altLang="ja-JP" dirty="0" err="1" smtClean="0"/>
              <a:t>sql</a:t>
            </a:r>
            <a:r>
              <a:rPr lang="ja-JP" altLang="en-US" dirty="0" smtClean="0"/>
              <a:t>」を自分の実験用のディレクトリに貼りなおしてください。</a:t>
            </a:r>
            <a:endParaRPr lang="en-US" altLang="ja-JP" dirty="0" smtClean="0"/>
          </a:p>
          <a:p>
            <a:r>
              <a:rPr kumimoji="1" lang="ja-JP" altLang="en-US" dirty="0" smtClean="0"/>
              <a:t>「</a:t>
            </a:r>
            <a:r>
              <a:rPr kumimoji="1" lang="en-US" altLang="ja-JP" dirty="0" smtClean="0"/>
              <a:t>unlink </a:t>
            </a:r>
            <a:r>
              <a:rPr kumimoji="1" lang="en-US" altLang="ja-JP" dirty="0" err="1" smtClean="0"/>
              <a:t>sql</a:t>
            </a:r>
            <a:r>
              <a:rPr lang="ja-JP" altLang="en-US" dirty="0" smtClean="0"/>
              <a:t>」と入力した後、「</a:t>
            </a:r>
            <a:r>
              <a:rPr lang="en-US" altLang="ja-JP" dirty="0" smtClean="0"/>
              <a:t>ln –s </a:t>
            </a:r>
            <a:r>
              <a:rPr lang="ja-JP" altLang="en-US" dirty="0" smtClean="0"/>
              <a:t>自分の実験のディレクトリ </a:t>
            </a:r>
            <a:r>
              <a:rPr lang="en-US" altLang="ja-JP" dirty="0" err="1" smtClean="0"/>
              <a:t>sql</a:t>
            </a:r>
            <a:r>
              <a:rPr lang="ja-JP" altLang="en-US" dirty="0" smtClean="0"/>
              <a:t>」と端末で入力すればできるはずです。</a:t>
            </a:r>
            <a:endParaRPr lang="en-US" altLang="ja-JP" dirty="0" smtClean="0"/>
          </a:p>
          <a:p>
            <a:r>
              <a:rPr lang="ja-JP" altLang="en-US" dirty="0" smtClean="0"/>
              <a:t>リンクづけが終わったら、あとはディレクトリ内部の</a:t>
            </a:r>
            <a:r>
              <a:rPr lang="en-US" altLang="ja-JP" dirty="0" err="1" smtClean="0"/>
              <a:t>sql</a:t>
            </a:r>
            <a:r>
              <a:rPr lang="en-US" altLang="ja-JP" dirty="0" smtClean="0"/>
              <a:t> file</a:t>
            </a:r>
            <a:r>
              <a:rPr lang="ja-JP" altLang="en-US" dirty="0" smtClean="0"/>
              <a:t>を書き換えていく必要があります。自分の実験のディレクトリに入ってください。</a:t>
            </a:r>
            <a:endParaRPr lang="en-US" altLang="ja-JP" dirty="0" smtClean="0"/>
          </a:p>
        </p:txBody>
      </p:sp>
    </p:spTree>
    <p:extLst>
      <p:ext uri="{BB962C8B-B14F-4D97-AF65-F5344CB8AC3E}">
        <p14:creationId xmlns:p14="http://schemas.microsoft.com/office/powerpoint/2010/main" val="2974908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916832"/>
            <a:ext cx="8229600" cy="4525963"/>
          </a:xfrm>
        </p:spPr>
        <p:txBody>
          <a:bodyPr>
            <a:normAutofit/>
          </a:bodyPr>
          <a:lstStyle/>
          <a:p>
            <a:pPr marL="0" indent="0">
              <a:buNone/>
            </a:pPr>
            <a:r>
              <a:rPr lang="ja-JP" altLang="en-US" sz="2000" dirty="0" smtClean="0"/>
              <a:t>着目すべき</a:t>
            </a:r>
            <a:r>
              <a:rPr lang="en-US" altLang="ja-JP" sz="2000" dirty="0" err="1" smtClean="0"/>
              <a:t>sql</a:t>
            </a:r>
            <a:r>
              <a:rPr lang="ja-JP" altLang="en-US" sz="2000" dirty="0"/>
              <a:t> </a:t>
            </a:r>
            <a:r>
              <a:rPr lang="en-US" altLang="ja-JP" sz="2000" dirty="0" smtClean="0"/>
              <a:t>file</a:t>
            </a:r>
            <a:r>
              <a:rPr lang="ja-JP" altLang="en-US" sz="2000" dirty="0" smtClean="0"/>
              <a:t>　は以下になります。</a:t>
            </a:r>
            <a:endParaRPr lang="en-US" altLang="ja-JP" sz="2000" dirty="0" smtClean="0"/>
          </a:p>
          <a:p>
            <a:pPr marL="0" indent="0">
              <a:buNone/>
            </a:pPr>
            <a:r>
              <a:rPr lang="ja-JP" altLang="en-US" sz="2000" dirty="0" smtClean="0"/>
              <a:t>・</a:t>
            </a:r>
            <a:r>
              <a:rPr lang="en-US" altLang="ja-JP" sz="2000" dirty="0" err="1" smtClean="0"/>
              <a:t>ppac.sql</a:t>
            </a:r>
            <a:r>
              <a:rPr lang="en-US" altLang="ja-JP" sz="2000" dirty="0" smtClean="0"/>
              <a:t>…</a:t>
            </a:r>
            <a:r>
              <a:rPr lang="ja-JP" altLang="en-US" sz="2000" dirty="0" smtClean="0"/>
              <a:t>　</a:t>
            </a:r>
            <a:r>
              <a:rPr lang="en-US" altLang="ja-JP" sz="2000" dirty="0" smtClean="0"/>
              <a:t>PPAC</a:t>
            </a:r>
            <a:r>
              <a:rPr lang="ja-JP" altLang="en-US" sz="2000" dirty="0" smtClean="0"/>
              <a:t>の</a:t>
            </a:r>
            <a:r>
              <a:rPr lang="en-US" altLang="ja-JP" sz="2000" dirty="0" err="1" smtClean="0"/>
              <a:t>sql</a:t>
            </a:r>
            <a:r>
              <a:rPr lang="en-US" altLang="ja-JP" sz="2000" dirty="0" smtClean="0"/>
              <a:t> file</a:t>
            </a:r>
          </a:p>
          <a:p>
            <a:pPr marL="0" indent="0">
              <a:buNone/>
            </a:pPr>
            <a:r>
              <a:rPr lang="ja-JP" altLang="en-US" sz="2000" dirty="0" smtClean="0"/>
              <a:t>・</a:t>
            </a:r>
            <a:r>
              <a:rPr lang="en-US" altLang="ja-JP" sz="2000" dirty="0" err="1" smtClean="0"/>
              <a:t>ssd.sql</a:t>
            </a:r>
            <a:r>
              <a:rPr lang="en-US" altLang="ja-JP" sz="2000" dirty="0" smtClean="0"/>
              <a:t>… SSD</a:t>
            </a:r>
            <a:r>
              <a:rPr lang="ja-JP" altLang="en-US" sz="2000" dirty="0" smtClean="0"/>
              <a:t>の</a:t>
            </a:r>
            <a:r>
              <a:rPr lang="en-US" altLang="ja-JP" sz="2000" dirty="0" err="1" smtClean="0"/>
              <a:t>sql</a:t>
            </a:r>
            <a:r>
              <a:rPr lang="en-US" altLang="ja-JP" sz="2000" dirty="0" smtClean="0"/>
              <a:t> file</a:t>
            </a:r>
          </a:p>
          <a:p>
            <a:pPr marL="0" indent="0">
              <a:buNone/>
            </a:pPr>
            <a:r>
              <a:rPr lang="ja-JP" altLang="en-US" sz="2000" dirty="0" smtClean="0"/>
              <a:t>・</a:t>
            </a:r>
            <a:r>
              <a:rPr lang="en-US" altLang="ja-JP" sz="2000" dirty="0" err="1" smtClean="0"/>
              <a:t>psd.sql</a:t>
            </a:r>
            <a:r>
              <a:rPr lang="en-US" altLang="ja-JP" sz="2000" dirty="0" smtClean="0"/>
              <a:t>… PSD</a:t>
            </a:r>
            <a:r>
              <a:rPr lang="ja-JP" altLang="en-US" sz="2000" dirty="0" smtClean="0"/>
              <a:t>の</a:t>
            </a:r>
            <a:r>
              <a:rPr lang="en-US" altLang="ja-JP" sz="2000" dirty="0" err="1" smtClean="0"/>
              <a:t>sql</a:t>
            </a:r>
            <a:r>
              <a:rPr lang="en-US" altLang="ja-JP" sz="2000" dirty="0" smtClean="0"/>
              <a:t> file</a:t>
            </a:r>
          </a:p>
          <a:p>
            <a:pPr marL="0" indent="0">
              <a:buNone/>
            </a:pPr>
            <a:endParaRPr lang="en-US" altLang="ja-JP" sz="2000" dirty="0" smtClean="0"/>
          </a:p>
          <a:p>
            <a:pPr marL="0" indent="0">
              <a:buNone/>
            </a:pPr>
            <a:r>
              <a:rPr lang="ja-JP" altLang="en-US" sz="2000" dirty="0" smtClean="0"/>
              <a:t>セットアップ通りに書き換えることを説明するための例</a:t>
            </a:r>
            <a:r>
              <a:rPr lang="ja-JP" altLang="en-US" sz="2000" dirty="0"/>
              <a:t>と</a:t>
            </a:r>
            <a:r>
              <a:rPr lang="ja-JP" altLang="en-US" sz="2000" dirty="0" smtClean="0"/>
              <a:t>して</a:t>
            </a:r>
            <a:r>
              <a:rPr lang="en-US" altLang="ja-JP" sz="2000" dirty="0" err="1" smtClean="0"/>
              <a:t>psd.sql</a:t>
            </a:r>
            <a:r>
              <a:rPr lang="ja-JP" altLang="en-US" sz="2000" dirty="0" smtClean="0"/>
              <a:t>を使います。</a:t>
            </a:r>
            <a:r>
              <a:rPr lang="en-US" altLang="ja-JP" sz="2000" dirty="0" err="1" smtClean="0"/>
              <a:t>psd.sql</a:t>
            </a:r>
            <a:r>
              <a:rPr lang="ja-JP" altLang="en-US" sz="2000" dirty="0" smtClean="0"/>
              <a:t>をエディタで開いて見てください。</a:t>
            </a:r>
            <a:endParaRPr lang="en-US" altLang="ja-JP" sz="2000" dirty="0" smtClean="0"/>
          </a:p>
          <a:p>
            <a:pPr marL="0" indent="0">
              <a:buNone/>
            </a:pPr>
            <a:endParaRPr lang="en-US" altLang="ja-JP" sz="2000" dirty="0"/>
          </a:p>
          <a:p>
            <a:pPr marL="0" indent="0">
              <a:buNone/>
            </a:pPr>
            <a:endParaRPr lang="en-US" altLang="ja-JP" sz="2000" dirty="0" smtClean="0"/>
          </a:p>
          <a:p>
            <a:pPr marL="0" indent="0">
              <a:buNone/>
            </a:pPr>
            <a:endParaRPr lang="en-US" altLang="ja-JP" sz="2000" dirty="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sql</a:t>
            </a:r>
            <a:r>
              <a:rPr lang="en-US" altLang="ja-JP" dirty="0" smtClean="0"/>
              <a:t> file</a:t>
            </a:r>
            <a:r>
              <a:rPr lang="ja-JP" altLang="en-US" dirty="0" smtClean="0"/>
              <a:t>の概要</a:t>
            </a:r>
            <a:endParaRPr lang="en-US" altLang="ja-JP" dirty="0" smtClean="0"/>
          </a:p>
        </p:txBody>
      </p:sp>
    </p:spTree>
    <p:extLst>
      <p:ext uri="{BB962C8B-B14F-4D97-AF65-F5344CB8AC3E}">
        <p14:creationId xmlns:p14="http://schemas.microsoft.com/office/powerpoint/2010/main" val="1854837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628800"/>
            <a:ext cx="8229600" cy="648071"/>
          </a:xfrm>
        </p:spPr>
        <p:txBody>
          <a:bodyPr>
            <a:normAutofit fontScale="85000" lnSpcReduction="10000"/>
          </a:bodyPr>
          <a:lstStyle/>
          <a:p>
            <a:pPr marL="0" indent="0">
              <a:buNone/>
            </a:pPr>
            <a:r>
              <a:rPr lang="en-US" altLang="ja-JP" sz="2000" dirty="0" err="1" smtClean="0"/>
              <a:t>psd.sql</a:t>
            </a:r>
            <a:r>
              <a:rPr lang="ja-JP" altLang="en-US" sz="2000" dirty="0" smtClean="0"/>
              <a:t>の一部は図のようになっています。上図では全部で</a:t>
            </a:r>
            <a:r>
              <a:rPr lang="en-US" altLang="ja-JP" sz="2000" dirty="0" smtClean="0"/>
              <a:t>9</a:t>
            </a:r>
            <a:r>
              <a:rPr lang="ja-JP" altLang="en-US" sz="2000" dirty="0" smtClean="0"/>
              <a:t>個のパラメタが挙げられていることがわかると思います。直接書き換えるべきパラメタは下図の部分になります。</a:t>
            </a: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sql</a:t>
            </a:r>
            <a:r>
              <a:rPr lang="en-US" altLang="ja-JP" dirty="0" smtClean="0"/>
              <a:t> file</a:t>
            </a:r>
            <a:r>
              <a:rPr lang="ja-JP" altLang="en-US" dirty="0" smtClean="0"/>
              <a:t>の具体的な書き換える部分</a:t>
            </a:r>
            <a:endParaRPr lang="en-US" altLang="ja-JP" dirty="0" smtClean="0"/>
          </a:p>
        </p:txBody>
      </p:sp>
      <p:pic>
        <p:nvPicPr>
          <p:cNvPr id="9218" name="Picture 2" descr="C:\Text_crabat\psd_sql_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660" y="2256696"/>
            <a:ext cx="4603816" cy="2448272"/>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Text_crabat\psd_sql_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03660" y="4904184"/>
            <a:ext cx="7152775" cy="1521867"/>
          </a:xfrm>
          <a:prstGeom prst="rect">
            <a:avLst/>
          </a:prstGeom>
          <a:noFill/>
          <a:extLst>
            <a:ext uri="{909E8E84-426E-40DD-AFC4-6F175D3DCCD1}">
              <a14:hiddenFill xmlns:a14="http://schemas.microsoft.com/office/drawing/2010/main">
                <a:solidFill>
                  <a:srgbClr val="FFFFFF"/>
                </a:solidFill>
              </a14:hiddenFill>
            </a:ext>
          </a:extLst>
        </p:spPr>
      </p:pic>
      <p:sp>
        <p:nvSpPr>
          <p:cNvPr id="10" name="テキスト ボックス 9"/>
          <p:cNvSpPr txBox="1"/>
          <p:nvPr/>
        </p:nvSpPr>
        <p:spPr>
          <a:xfrm>
            <a:off x="6660232" y="6425902"/>
            <a:ext cx="1800200" cy="369332"/>
          </a:xfrm>
          <a:prstGeom prst="rect">
            <a:avLst/>
          </a:prstGeom>
          <a:noFill/>
        </p:spPr>
        <p:txBody>
          <a:bodyPr wrap="square" rtlCol="0">
            <a:spAutoFit/>
          </a:bodyPr>
          <a:lstStyle/>
          <a:p>
            <a:r>
              <a:rPr kumimoji="1" lang="en-US" altLang="ja-JP" b="1" dirty="0" err="1" smtClean="0"/>
              <a:t>psd.sql</a:t>
            </a:r>
            <a:r>
              <a:rPr kumimoji="1" lang="ja-JP" altLang="en-US" b="1" dirty="0" smtClean="0"/>
              <a:t>一部抜粋</a:t>
            </a:r>
            <a:endParaRPr kumimoji="1" lang="ja-JP" altLang="en-US" b="1" dirty="0"/>
          </a:p>
        </p:txBody>
      </p:sp>
      <p:sp>
        <p:nvSpPr>
          <p:cNvPr id="4" name="テキスト ボックス 3"/>
          <p:cNvSpPr txBox="1"/>
          <p:nvPr/>
        </p:nvSpPr>
        <p:spPr>
          <a:xfrm>
            <a:off x="5868144" y="2348880"/>
            <a:ext cx="3312368" cy="2308324"/>
          </a:xfrm>
          <a:prstGeom prst="rect">
            <a:avLst/>
          </a:prstGeom>
          <a:noFill/>
        </p:spPr>
        <p:txBody>
          <a:bodyPr wrap="square" rtlCol="0">
            <a:spAutoFit/>
          </a:bodyPr>
          <a:lstStyle/>
          <a:p>
            <a:r>
              <a:rPr kumimoji="1" lang="ja-JP" altLang="en-US" dirty="0" smtClean="0"/>
              <a:t>下図の</a:t>
            </a:r>
            <a:r>
              <a:rPr kumimoji="1" lang="en-US" altLang="ja-JP" dirty="0" smtClean="0"/>
              <a:t>9</a:t>
            </a:r>
            <a:r>
              <a:rPr kumimoji="1" lang="ja-JP" altLang="en-US" dirty="0" smtClean="0"/>
              <a:t>個の値がそれぞれ何を指しているのかを理解する必要があります。上図に挙げられているパラメタの順番と、下図のパラメタの順番は対応しています。例えば</a:t>
            </a:r>
            <a:r>
              <a:rPr lang="en-US" altLang="ja-JP" dirty="0" smtClean="0"/>
              <a:t>ADC</a:t>
            </a:r>
            <a:r>
              <a:rPr lang="ja-JP" altLang="en-US" dirty="0" smtClean="0"/>
              <a:t>の</a:t>
            </a:r>
            <a:r>
              <a:rPr lang="en-US" altLang="ja-JP" dirty="0" smtClean="0"/>
              <a:t>gain</a:t>
            </a:r>
            <a:r>
              <a:rPr lang="ja-JP" altLang="en-US" dirty="0" smtClean="0"/>
              <a:t>は上図で上から</a:t>
            </a:r>
            <a:r>
              <a:rPr lang="en-US" altLang="ja-JP" dirty="0" smtClean="0"/>
              <a:t>4</a:t>
            </a:r>
            <a:r>
              <a:rPr lang="ja-JP" altLang="en-US" dirty="0" smtClean="0"/>
              <a:t>番目なので、下図の</a:t>
            </a:r>
            <a:r>
              <a:rPr lang="ja-JP" altLang="en-US" dirty="0"/>
              <a:t>左</a:t>
            </a:r>
            <a:r>
              <a:rPr lang="ja-JP" altLang="en-US" dirty="0" smtClean="0"/>
              <a:t>から</a:t>
            </a:r>
            <a:r>
              <a:rPr lang="en-US" altLang="ja-JP" dirty="0" smtClean="0"/>
              <a:t>4</a:t>
            </a:r>
            <a:r>
              <a:rPr lang="ja-JP" altLang="en-US" dirty="0" smtClean="0"/>
              <a:t>番目となります。</a:t>
            </a:r>
            <a:endParaRPr kumimoji="1" lang="ja-JP" altLang="en-US" dirty="0"/>
          </a:p>
        </p:txBody>
      </p:sp>
      <p:cxnSp>
        <p:nvCxnSpPr>
          <p:cNvPr id="9" name="直線矢印コネクタ 8"/>
          <p:cNvCxnSpPr/>
          <p:nvPr/>
        </p:nvCxnSpPr>
        <p:spPr>
          <a:xfrm>
            <a:off x="1617812" y="2501173"/>
            <a:ext cx="0" cy="1719915"/>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3923927" y="5115768"/>
            <a:ext cx="4238807"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84112" y="6028560"/>
            <a:ext cx="1189856" cy="369332"/>
          </a:xfrm>
          <a:prstGeom prst="rect">
            <a:avLst/>
          </a:prstGeom>
          <a:noFill/>
        </p:spPr>
        <p:txBody>
          <a:bodyPr wrap="square" rtlCol="0">
            <a:spAutoFit/>
          </a:bodyPr>
          <a:lstStyle/>
          <a:p>
            <a:r>
              <a:rPr kumimoji="1" lang="ja-JP" altLang="en-US" dirty="0" smtClean="0"/>
              <a:t>同じ順番</a:t>
            </a:r>
            <a:endParaRPr kumimoji="1" lang="ja-JP" altLang="en-US" dirty="0"/>
          </a:p>
        </p:txBody>
      </p:sp>
      <p:cxnSp>
        <p:nvCxnSpPr>
          <p:cNvPr id="19" name="直線コネクタ 18"/>
          <p:cNvCxnSpPr/>
          <p:nvPr/>
        </p:nvCxnSpPr>
        <p:spPr>
          <a:xfrm flipH="1">
            <a:off x="452612" y="3212976"/>
            <a:ext cx="1165200" cy="2726496"/>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988380" y="5115768"/>
            <a:ext cx="4719096" cy="1106834"/>
          </a:xfrm>
          <a:prstGeom prst="line">
            <a:avLst/>
          </a:prstGeom>
          <a:ln w="38100">
            <a:solidFill>
              <a:srgbClr val="FF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094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628800"/>
            <a:ext cx="8229600" cy="4752528"/>
          </a:xfrm>
        </p:spPr>
        <p:txBody>
          <a:bodyPr>
            <a:normAutofit/>
          </a:bodyPr>
          <a:lstStyle/>
          <a:p>
            <a:pPr marL="0" indent="0">
              <a:buNone/>
            </a:pPr>
            <a:r>
              <a:rPr lang="en-US" altLang="ja-JP" sz="2000" dirty="0" smtClean="0"/>
              <a:t>CRIB</a:t>
            </a:r>
            <a:r>
              <a:rPr lang="ja-JP" altLang="en-US" sz="2000" dirty="0" smtClean="0"/>
              <a:t>では基本的に</a:t>
            </a:r>
            <a:r>
              <a:rPr lang="en-US" altLang="ja-JP" sz="2000" dirty="0" smtClean="0"/>
              <a:t>Energy=gain×(channel-offset)</a:t>
            </a:r>
            <a:r>
              <a:rPr lang="ja-JP" altLang="en-US" sz="2000" dirty="0" smtClean="0"/>
              <a:t>という関係を用いてエネルギー等の計算をするのが慣習となっています。この</a:t>
            </a:r>
            <a:r>
              <a:rPr lang="en-US" altLang="ja-JP" sz="2000" dirty="0" smtClean="0"/>
              <a:t>gain </a:t>
            </a:r>
            <a:r>
              <a:rPr lang="ja-JP" altLang="en-US" sz="2000" dirty="0" smtClean="0"/>
              <a:t>と</a:t>
            </a:r>
            <a:r>
              <a:rPr lang="en-US" altLang="ja-JP" sz="2000" dirty="0" smtClean="0"/>
              <a:t>offset</a:t>
            </a:r>
            <a:r>
              <a:rPr lang="ja-JP" altLang="en-US" sz="2000" dirty="0" smtClean="0"/>
              <a:t>を目的の値に</a:t>
            </a:r>
            <a:r>
              <a:rPr lang="en-US" altLang="ja-JP" sz="2000" dirty="0" err="1" smtClean="0"/>
              <a:t>psd.sql</a:t>
            </a:r>
            <a:r>
              <a:rPr lang="en-US" altLang="ja-JP" sz="2000" dirty="0" smtClean="0"/>
              <a:t>, </a:t>
            </a:r>
            <a:r>
              <a:rPr lang="en-US" altLang="ja-JP" sz="2000" dirty="0" err="1" smtClean="0"/>
              <a:t>ssd.sql</a:t>
            </a:r>
            <a:r>
              <a:rPr lang="en-US" altLang="ja-JP" sz="2000" dirty="0" smtClean="0"/>
              <a:t>, </a:t>
            </a:r>
            <a:r>
              <a:rPr lang="en-US" altLang="ja-JP" sz="2000" dirty="0" err="1" smtClean="0"/>
              <a:t>ppac.sql</a:t>
            </a:r>
            <a:r>
              <a:rPr lang="ja-JP" altLang="en-US" sz="2000" dirty="0" smtClean="0"/>
              <a:t>それぞれで書き換えましょう。</a:t>
            </a:r>
            <a:endParaRPr lang="en-US" altLang="ja-JP" sz="2000" dirty="0" smtClean="0"/>
          </a:p>
          <a:p>
            <a:pPr marL="0" indent="0">
              <a:buNone/>
            </a:pPr>
            <a:r>
              <a:rPr lang="en-US" altLang="ja-JP" sz="2000" dirty="0"/>
              <a:t>rdf2root</a:t>
            </a:r>
            <a:r>
              <a:rPr lang="ja-JP" altLang="en-US" sz="2000" dirty="0"/>
              <a:t>の環境を自分のパソコンに構築するのは</a:t>
            </a:r>
            <a:r>
              <a:rPr lang="en-US" altLang="ja-JP" sz="2000" dirty="0"/>
              <a:t>MySQL</a:t>
            </a:r>
            <a:r>
              <a:rPr lang="ja-JP" altLang="en-US" sz="2000" dirty="0"/>
              <a:t>を導入してから</a:t>
            </a:r>
            <a:r>
              <a:rPr lang="en-US" altLang="ja-JP" sz="2000" dirty="0"/>
              <a:t>ROOT</a:t>
            </a:r>
            <a:r>
              <a:rPr lang="ja-JP" altLang="en-US" sz="2000" dirty="0"/>
              <a:t>環境を整えてそれからバグを直して</a:t>
            </a:r>
            <a:r>
              <a:rPr lang="en-US" altLang="ja-JP" sz="2000" dirty="0"/>
              <a:t>…</a:t>
            </a:r>
            <a:r>
              <a:rPr lang="ja-JP" altLang="en-US" sz="2000" dirty="0"/>
              <a:t>とかなり大変で、ほとんどの方は</a:t>
            </a:r>
            <a:r>
              <a:rPr lang="en-US" altLang="ja-JP" sz="2000" dirty="0"/>
              <a:t>CRIB</a:t>
            </a:r>
            <a:r>
              <a:rPr lang="ja-JP" altLang="en-US" sz="2000" dirty="0"/>
              <a:t>の構築済の</a:t>
            </a:r>
            <a:r>
              <a:rPr lang="en-US" altLang="ja-JP" sz="2000" dirty="0"/>
              <a:t>rdf2root</a:t>
            </a:r>
            <a:r>
              <a:rPr lang="ja-JP" altLang="en-US" sz="2000" dirty="0"/>
              <a:t>を使うかと思います。 </a:t>
            </a:r>
            <a:endParaRPr lang="en-US" altLang="ja-JP" sz="2000" dirty="0" smtClean="0"/>
          </a:p>
          <a:p>
            <a:pPr marL="0" indent="0">
              <a:buNone/>
            </a:pPr>
            <a:r>
              <a:rPr lang="en-US" altLang="ja-JP" sz="2000" dirty="0" err="1" smtClean="0"/>
              <a:t>sql</a:t>
            </a:r>
            <a:r>
              <a:rPr lang="ja-JP" altLang="en-US" sz="2000" dirty="0" smtClean="0"/>
              <a:t> </a:t>
            </a:r>
            <a:r>
              <a:rPr lang="en-US" altLang="ja-JP" sz="2000" dirty="0" smtClean="0"/>
              <a:t>file</a:t>
            </a:r>
            <a:r>
              <a:rPr lang="ja-JP" altLang="en-US" sz="2000" dirty="0"/>
              <a:t>に</a:t>
            </a:r>
            <a:r>
              <a:rPr lang="ja-JP" altLang="en-US" sz="2000" dirty="0" smtClean="0"/>
              <a:t>キャリブレーションの値を書き込んでしまい、出てくる</a:t>
            </a:r>
            <a:r>
              <a:rPr lang="en-US" altLang="ja-JP" sz="2000" dirty="0" smtClean="0"/>
              <a:t>root file</a:t>
            </a:r>
            <a:r>
              <a:rPr lang="ja-JP" altLang="en-US" sz="2000" dirty="0" smtClean="0"/>
              <a:t>の値をキャリブレーション</a:t>
            </a:r>
            <a:r>
              <a:rPr lang="ja-JP" altLang="en-US" sz="2000" dirty="0"/>
              <a:t>後</a:t>
            </a:r>
            <a:r>
              <a:rPr lang="ja-JP" altLang="en-US" sz="2000" dirty="0" smtClean="0"/>
              <a:t>のものにしてしまうのは可能です。</a:t>
            </a:r>
            <a:endParaRPr lang="en-US" altLang="ja-JP" sz="2000" dirty="0" smtClean="0"/>
          </a:p>
          <a:p>
            <a:pPr marL="0" indent="0">
              <a:buNone/>
            </a:pPr>
            <a:r>
              <a:rPr lang="ja-JP" altLang="en-US" sz="2000" dirty="0" smtClean="0"/>
              <a:t>しかし、もしキャリブレーションの値が間違っていた場合は</a:t>
            </a:r>
            <a:r>
              <a:rPr lang="en-US" altLang="ja-JP" sz="2000" dirty="0" smtClean="0"/>
              <a:t>CRIB</a:t>
            </a:r>
            <a:r>
              <a:rPr lang="ja-JP" altLang="en-US" sz="2000" dirty="0" smtClean="0"/>
              <a:t>にまた来て</a:t>
            </a:r>
            <a:r>
              <a:rPr lang="en-US" altLang="ja-JP" sz="2000" dirty="0" err="1" smtClean="0"/>
              <a:t>rdf</a:t>
            </a:r>
            <a:r>
              <a:rPr lang="ja-JP" altLang="en-US" sz="2000" dirty="0" smtClean="0"/>
              <a:t>を</a:t>
            </a:r>
            <a:r>
              <a:rPr lang="en-US" altLang="ja-JP" sz="2000" dirty="0" smtClean="0"/>
              <a:t>root</a:t>
            </a:r>
            <a:r>
              <a:rPr lang="ja-JP" altLang="en-US" sz="2000" dirty="0" err="1" smtClean="0"/>
              <a:t>へと</a:t>
            </a:r>
            <a:r>
              <a:rPr lang="ja-JP" altLang="en-US" sz="2000" dirty="0" smtClean="0"/>
              <a:t>変換するのをやり直す、という事態が有り得ます。</a:t>
            </a:r>
            <a:endParaRPr lang="en-US" altLang="ja-JP" sz="2000" dirty="0" smtClean="0"/>
          </a:p>
          <a:p>
            <a:pPr marL="0" indent="0">
              <a:buNone/>
            </a:pPr>
            <a:r>
              <a:rPr lang="ja-JP" altLang="en-US" sz="2000" dirty="0" smtClean="0"/>
              <a:t>よって</a:t>
            </a:r>
            <a:r>
              <a:rPr lang="en-US" altLang="ja-JP" sz="2000" dirty="0" smtClean="0"/>
              <a:t>CRIB</a:t>
            </a:r>
            <a:r>
              <a:rPr lang="ja-JP" altLang="en-US" sz="2000" dirty="0" smtClean="0"/>
              <a:t>の</a:t>
            </a:r>
            <a:r>
              <a:rPr lang="en-US" altLang="ja-JP" sz="2000" dirty="0" smtClean="0"/>
              <a:t>rdf2root</a:t>
            </a:r>
            <a:r>
              <a:rPr lang="ja-JP" altLang="en-US" sz="2000" dirty="0" smtClean="0"/>
              <a:t>を使うと決めた場合は、</a:t>
            </a:r>
            <a:r>
              <a:rPr lang="en-US" altLang="ja-JP" sz="2000" dirty="0" smtClean="0"/>
              <a:t>gain=1, offset=0</a:t>
            </a:r>
            <a:r>
              <a:rPr lang="ja-JP" altLang="en-US" sz="2000" dirty="0" smtClean="0"/>
              <a:t>とすべてして、</a:t>
            </a:r>
            <a:r>
              <a:rPr lang="en-US" altLang="ja-JP" sz="2000" dirty="0" smtClean="0"/>
              <a:t>raw data</a:t>
            </a:r>
            <a:r>
              <a:rPr lang="ja-JP" altLang="en-US" sz="2000" dirty="0" smtClean="0"/>
              <a:t>の</a:t>
            </a:r>
            <a:r>
              <a:rPr lang="en-US" altLang="ja-JP" sz="2000" dirty="0" err="1" smtClean="0"/>
              <a:t>rdf</a:t>
            </a:r>
            <a:r>
              <a:rPr lang="ja-JP" altLang="en-US" sz="2000" dirty="0"/>
              <a:t> </a:t>
            </a:r>
            <a:r>
              <a:rPr lang="en-US" altLang="ja-JP" sz="2000" dirty="0" smtClean="0"/>
              <a:t>file</a:t>
            </a:r>
            <a:r>
              <a:rPr lang="ja-JP" altLang="en-US" sz="2000" dirty="0" smtClean="0"/>
              <a:t>を</a:t>
            </a:r>
            <a:r>
              <a:rPr lang="en-US" altLang="ja-JP" sz="2000" dirty="0" smtClean="0"/>
              <a:t>raw</a:t>
            </a:r>
            <a:r>
              <a:rPr lang="ja-JP" altLang="en-US" sz="2000" dirty="0"/>
              <a:t> </a:t>
            </a:r>
            <a:r>
              <a:rPr lang="en-US" altLang="ja-JP" sz="2000" dirty="0" smtClean="0"/>
              <a:t>data</a:t>
            </a:r>
            <a:r>
              <a:rPr lang="ja-JP" altLang="en-US" sz="2000" dirty="0" smtClean="0"/>
              <a:t>の </a:t>
            </a:r>
            <a:r>
              <a:rPr lang="en-US" altLang="ja-JP" sz="2000" dirty="0" smtClean="0"/>
              <a:t>root file</a:t>
            </a:r>
            <a:r>
              <a:rPr lang="ja-JP" altLang="en-US" sz="2000" dirty="0" smtClean="0"/>
              <a:t>　に変換し、キャリブレーションは</a:t>
            </a:r>
            <a:r>
              <a:rPr lang="en-US" altLang="ja-JP" sz="2000" dirty="0" smtClean="0"/>
              <a:t>CRABAT</a:t>
            </a:r>
            <a:r>
              <a:rPr lang="ja-JP" altLang="en-US" sz="2000" dirty="0" smtClean="0"/>
              <a:t>上で行うとした</a:t>
            </a:r>
            <a:r>
              <a:rPr lang="ja-JP" altLang="en-US" sz="2000" dirty="0"/>
              <a:t>方</a:t>
            </a:r>
            <a:r>
              <a:rPr lang="ja-JP" altLang="en-US" sz="2000" dirty="0" smtClean="0"/>
              <a:t>が賢明かと思われます。</a:t>
            </a:r>
            <a:endParaRPr lang="en-US" altLang="ja-JP" sz="2000" dirty="0" smtClean="0"/>
          </a:p>
          <a:p>
            <a:pPr marL="0" indent="0">
              <a:buNone/>
            </a:pP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sql</a:t>
            </a:r>
            <a:r>
              <a:rPr lang="en-US" altLang="ja-JP" dirty="0" smtClean="0"/>
              <a:t> file</a:t>
            </a:r>
            <a:r>
              <a:rPr lang="ja-JP" altLang="en-US" dirty="0" smtClean="0"/>
              <a:t>に書き込む</a:t>
            </a:r>
            <a:r>
              <a:rPr lang="en-US" altLang="ja-JP" dirty="0" smtClean="0"/>
              <a:t>gain, offset</a:t>
            </a:r>
          </a:p>
        </p:txBody>
      </p:sp>
    </p:spTree>
    <p:extLst>
      <p:ext uri="{BB962C8B-B14F-4D97-AF65-F5344CB8AC3E}">
        <p14:creationId xmlns:p14="http://schemas.microsoft.com/office/powerpoint/2010/main" val="36228331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770904"/>
            <a:ext cx="8229600" cy="4610424"/>
          </a:xfrm>
        </p:spPr>
        <p:txBody>
          <a:bodyPr>
            <a:normAutofit lnSpcReduction="10000"/>
          </a:bodyPr>
          <a:lstStyle/>
          <a:p>
            <a:pPr marL="0" indent="0">
              <a:buNone/>
            </a:pPr>
            <a:r>
              <a:rPr lang="en-US" altLang="ja-JP" sz="2000" dirty="0" smtClean="0"/>
              <a:t>detector channel, </a:t>
            </a:r>
            <a:r>
              <a:rPr lang="en-US" altLang="ja-JP" sz="2000" dirty="0" err="1" smtClean="0"/>
              <a:t>adc</a:t>
            </a:r>
            <a:r>
              <a:rPr lang="en-US" altLang="ja-JP" sz="2000" dirty="0" smtClean="0"/>
              <a:t> map, </a:t>
            </a:r>
            <a:r>
              <a:rPr lang="en-US" altLang="ja-JP" sz="2000" dirty="0" err="1" smtClean="0"/>
              <a:t>adc</a:t>
            </a:r>
            <a:r>
              <a:rPr lang="en-US" altLang="ja-JP" sz="2000" dirty="0" smtClean="0"/>
              <a:t> histogram channel, </a:t>
            </a:r>
            <a:r>
              <a:rPr lang="en-US" altLang="ja-JP" sz="2000" dirty="0" err="1" smtClean="0"/>
              <a:t>tdc</a:t>
            </a:r>
            <a:r>
              <a:rPr lang="en-US" altLang="ja-JP" sz="2000" dirty="0" smtClean="0"/>
              <a:t> map, </a:t>
            </a:r>
            <a:r>
              <a:rPr lang="en-US" altLang="ja-JP" sz="2000" dirty="0" err="1" smtClean="0"/>
              <a:t>tdc</a:t>
            </a:r>
            <a:r>
              <a:rPr lang="en-US" altLang="ja-JP" sz="2000" dirty="0" smtClean="0"/>
              <a:t> histogram channel,</a:t>
            </a:r>
            <a:r>
              <a:rPr lang="ja-JP" altLang="en-US" sz="2000" dirty="0" smtClean="0"/>
              <a:t>　などの対応には気をつ</a:t>
            </a:r>
            <a:r>
              <a:rPr lang="ja-JP" altLang="en-US" sz="2000" dirty="0"/>
              <a:t>けて</a:t>
            </a:r>
            <a:r>
              <a:rPr lang="ja-JP" altLang="en-US" sz="2000" dirty="0" smtClean="0"/>
              <a:t>ください。</a:t>
            </a:r>
            <a:endParaRPr lang="en-US" altLang="ja-JP" sz="2000" dirty="0" smtClean="0"/>
          </a:p>
          <a:p>
            <a:pPr marL="0" indent="0">
              <a:buNone/>
            </a:pPr>
            <a:r>
              <a:rPr lang="en-US" altLang="ja-JP" sz="2000" dirty="0" err="1" smtClean="0"/>
              <a:t>sql</a:t>
            </a:r>
            <a:r>
              <a:rPr lang="en-US" altLang="ja-JP" sz="2000" dirty="0" smtClean="0"/>
              <a:t> file</a:t>
            </a:r>
            <a:r>
              <a:rPr lang="ja-JP" altLang="en-US" sz="2000" dirty="0" smtClean="0"/>
              <a:t>を直接読</a:t>
            </a:r>
            <a:r>
              <a:rPr lang="ja-JP" altLang="en-US" sz="2000" dirty="0"/>
              <a:t>み</a:t>
            </a:r>
            <a:r>
              <a:rPr lang="ja-JP" altLang="en-US" sz="2000" dirty="0" smtClean="0"/>
              <a:t>込む、</a:t>
            </a:r>
            <a:r>
              <a:rPr lang="en-US" altLang="ja-JP" sz="2000" dirty="0" smtClean="0"/>
              <a:t>VME</a:t>
            </a:r>
            <a:r>
              <a:rPr lang="ja-JP" altLang="en-US" sz="2000" dirty="0" smtClean="0"/>
              <a:t>のラックを調べる、</a:t>
            </a:r>
            <a:r>
              <a:rPr lang="en-US" altLang="ja-JP" sz="2000" dirty="0" err="1" smtClean="0"/>
              <a:t>Anapaw</a:t>
            </a:r>
            <a:r>
              <a:rPr lang="ja-JP" altLang="en-US" sz="2000" dirty="0" smtClean="0"/>
              <a:t>のマッピングを調べる、等をして推測して順番の付けられ方を書き込んで行きましょう。</a:t>
            </a:r>
            <a:endParaRPr lang="en-US" altLang="ja-JP" sz="2000" dirty="0" smtClean="0"/>
          </a:p>
          <a:p>
            <a:pPr marL="0" indent="0">
              <a:buNone/>
            </a:pPr>
            <a:endParaRPr lang="en-US" altLang="ja-JP" sz="2000" dirty="0"/>
          </a:p>
          <a:p>
            <a:pPr marL="0" indent="0">
              <a:buNone/>
            </a:pPr>
            <a:r>
              <a:rPr lang="en-US" altLang="ja-JP" sz="2000" dirty="0" err="1" smtClean="0"/>
              <a:t>sql</a:t>
            </a:r>
            <a:r>
              <a:rPr lang="en-US" altLang="ja-JP" sz="2000" dirty="0" smtClean="0"/>
              <a:t> file</a:t>
            </a:r>
            <a:r>
              <a:rPr lang="ja-JP" altLang="en-US" sz="2000" dirty="0" smtClean="0"/>
              <a:t>を書き換えたら、</a:t>
            </a:r>
            <a:r>
              <a:rPr lang="en-US" altLang="ja-JP" sz="2000" dirty="0" smtClean="0"/>
              <a:t>MySQL</a:t>
            </a:r>
            <a:r>
              <a:rPr lang="ja-JP" altLang="en-US" sz="2000" dirty="0" smtClean="0"/>
              <a:t>を更新する必要があります。</a:t>
            </a:r>
            <a:endParaRPr lang="en-US" altLang="ja-JP" sz="2000" dirty="0" smtClean="0"/>
          </a:p>
          <a:p>
            <a:pPr marL="0" indent="0">
              <a:buNone/>
            </a:pPr>
            <a:r>
              <a:rPr lang="ja-JP" altLang="en-US" sz="2000" dirty="0" smtClean="0"/>
              <a:t>もし</a:t>
            </a:r>
            <a:r>
              <a:rPr lang="en-US" altLang="ja-JP" sz="2000" dirty="0" err="1" smtClean="0"/>
              <a:t>ssd.sql</a:t>
            </a:r>
            <a:r>
              <a:rPr lang="ja-JP" altLang="en-US" sz="2000" dirty="0" smtClean="0"/>
              <a:t>を書き換えたら、更新の仕方は以下のようになります。</a:t>
            </a:r>
            <a:endParaRPr lang="en-US" altLang="ja-JP" sz="2000" dirty="0" smtClean="0"/>
          </a:p>
          <a:p>
            <a:pPr marL="0" indent="0">
              <a:buNone/>
            </a:pPr>
            <a:r>
              <a:rPr lang="ja-JP" altLang="en-US" sz="2000" dirty="0" smtClean="0"/>
              <a:t>「</a:t>
            </a:r>
            <a:r>
              <a:rPr lang="en-US" altLang="ja-JP" sz="2000" dirty="0" err="1" smtClean="0"/>
              <a:t>mysql</a:t>
            </a:r>
            <a:r>
              <a:rPr lang="en-US" altLang="ja-JP" sz="2000" dirty="0" smtClean="0"/>
              <a:t> –u crib –p &lt; </a:t>
            </a:r>
            <a:r>
              <a:rPr lang="en-US" altLang="ja-JP" sz="2000" dirty="0" err="1" smtClean="0"/>
              <a:t>ssd.sql</a:t>
            </a:r>
            <a:r>
              <a:rPr lang="ja-JP" altLang="en-US" sz="2000" dirty="0" smtClean="0"/>
              <a:t>」</a:t>
            </a:r>
            <a:endParaRPr lang="en-US" altLang="ja-JP" sz="2000" dirty="0" smtClean="0"/>
          </a:p>
          <a:p>
            <a:pPr marL="0" indent="0">
              <a:buNone/>
            </a:pPr>
            <a:r>
              <a:rPr lang="ja-JP" altLang="en-US" sz="2000" dirty="0"/>
              <a:t>これ</a:t>
            </a:r>
            <a:r>
              <a:rPr lang="ja-JP" altLang="en-US" sz="2000" dirty="0" smtClean="0"/>
              <a:t>を端末から入力してください。他の</a:t>
            </a:r>
            <a:r>
              <a:rPr lang="en-US" altLang="ja-JP" sz="2000" dirty="0" err="1" smtClean="0"/>
              <a:t>sql</a:t>
            </a:r>
            <a:r>
              <a:rPr lang="en-US" altLang="ja-JP" sz="2000" dirty="0" smtClean="0"/>
              <a:t> file</a:t>
            </a:r>
            <a:r>
              <a:rPr lang="ja-JP" altLang="en-US" sz="2000" dirty="0" smtClean="0"/>
              <a:t>に対しても同じです。</a:t>
            </a:r>
            <a:endParaRPr lang="en-US" altLang="ja-JP" sz="2000" dirty="0" smtClean="0"/>
          </a:p>
          <a:p>
            <a:pPr marL="0" indent="0">
              <a:buNone/>
            </a:pPr>
            <a:r>
              <a:rPr lang="ja-JP" altLang="en-US" sz="2000" dirty="0" smtClean="0"/>
              <a:t>入力するとパスワードが求められます。</a:t>
            </a:r>
            <a:endParaRPr lang="en-US" altLang="ja-JP" sz="2000" dirty="0" smtClean="0"/>
          </a:p>
          <a:p>
            <a:pPr marL="0" indent="0">
              <a:buNone/>
            </a:pPr>
            <a:r>
              <a:rPr lang="ja-JP" altLang="en-US" sz="2000" dirty="0" smtClean="0"/>
              <a:t>この説明書にパスワードを書きたいところですが、セキュリティ上問題があるかと思いますので、諸先輩方に口頭で教わりましょう。</a:t>
            </a:r>
            <a:endParaRPr lang="en-US" altLang="ja-JP" sz="2000" dirty="0" smtClean="0"/>
          </a:p>
          <a:p>
            <a:pPr marL="0" indent="0">
              <a:buNone/>
            </a:pPr>
            <a:r>
              <a:rPr lang="ja-JP" altLang="en-US" sz="2000" dirty="0" smtClean="0"/>
              <a:t>パスワードを打ち込んだら更新終了となります。</a:t>
            </a:r>
            <a:endParaRPr lang="en-US" altLang="ja-JP" sz="2000" dirty="0" smtClean="0"/>
          </a:p>
          <a:p>
            <a:pPr marL="0" indent="0">
              <a:buNone/>
            </a:pPr>
            <a:r>
              <a:rPr lang="en-US" altLang="ja-JP" sz="2000" dirty="0" smtClean="0"/>
              <a:t>  </a:t>
            </a:r>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sql</a:t>
            </a:r>
            <a:r>
              <a:rPr lang="en-US" altLang="ja-JP" dirty="0" smtClean="0"/>
              <a:t> file</a:t>
            </a:r>
            <a:r>
              <a:rPr lang="ja-JP" altLang="en-US" dirty="0" smtClean="0"/>
              <a:t>を変更後の更新</a:t>
            </a:r>
            <a:endParaRPr lang="en-US" altLang="ja-JP" dirty="0" smtClean="0"/>
          </a:p>
        </p:txBody>
      </p:sp>
    </p:spTree>
    <p:extLst>
      <p:ext uri="{BB962C8B-B14F-4D97-AF65-F5344CB8AC3E}">
        <p14:creationId xmlns:p14="http://schemas.microsoft.com/office/powerpoint/2010/main" val="9232367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770904"/>
            <a:ext cx="8229600" cy="4610424"/>
          </a:xfrm>
        </p:spPr>
        <p:txBody>
          <a:bodyPr>
            <a:normAutofit/>
          </a:bodyPr>
          <a:lstStyle/>
          <a:p>
            <a:pPr marL="0" indent="0">
              <a:buNone/>
            </a:pPr>
            <a:r>
              <a:rPr lang="en-US" altLang="ja-JP" sz="2000" dirty="0" smtClean="0"/>
              <a:t>rdf2root.C </a:t>
            </a:r>
            <a:r>
              <a:rPr lang="ja-JP" altLang="en-US" sz="2000" dirty="0" smtClean="0"/>
              <a:t>と</a:t>
            </a:r>
            <a:r>
              <a:rPr lang="en-US" altLang="ja-JP" sz="2000" dirty="0" err="1" smtClean="0"/>
              <a:t>sql</a:t>
            </a:r>
            <a:r>
              <a:rPr lang="en-US" altLang="ja-JP" sz="2000" dirty="0" smtClean="0"/>
              <a:t> file</a:t>
            </a:r>
            <a:r>
              <a:rPr lang="ja-JP" altLang="en-US" sz="2000" dirty="0" smtClean="0"/>
              <a:t>をセットアップに調整することができたらやっと変換自体ができるようになります。</a:t>
            </a:r>
            <a:endParaRPr lang="en-US" altLang="ja-JP" sz="2000" dirty="0" smtClean="0"/>
          </a:p>
          <a:p>
            <a:pPr marL="0" indent="0">
              <a:buNone/>
            </a:pPr>
            <a:r>
              <a:rPr lang="ja-JP" altLang="en-US" sz="2000" dirty="0"/>
              <a:t>自分</a:t>
            </a:r>
            <a:r>
              <a:rPr lang="ja-JP" altLang="en-US" sz="2000" dirty="0" smtClean="0"/>
              <a:t>の</a:t>
            </a:r>
            <a:r>
              <a:rPr lang="en-US" altLang="ja-JP" sz="2000" dirty="0" smtClean="0"/>
              <a:t>rdf2root.C</a:t>
            </a:r>
            <a:r>
              <a:rPr lang="ja-JP" altLang="en-US" sz="2000" dirty="0" smtClean="0"/>
              <a:t>があるディレクトリに移ってから、以下のように入力してください。</a:t>
            </a:r>
            <a:endParaRPr lang="en-US" altLang="ja-JP" sz="2000" dirty="0" smtClean="0"/>
          </a:p>
          <a:p>
            <a:pPr marL="0" indent="0">
              <a:buNone/>
            </a:pPr>
            <a:r>
              <a:rPr lang="ja-JP" altLang="en-US" sz="2000" dirty="0" smtClean="0"/>
              <a:t>「</a:t>
            </a:r>
            <a:r>
              <a:rPr lang="en-US" altLang="ja-JP" sz="2000" dirty="0" smtClean="0"/>
              <a:t>~/physics/root/bin/root –l</a:t>
            </a:r>
            <a:r>
              <a:rPr lang="ja-JP" altLang="en-US" sz="2000" dirty="0" smtClean="0"/>
              <a:t>」</a:t>
            </a:r>
            <a:endParaRPr lang="en-US" altLang="ja-JP" sz="2000" dirty="0" smtClean="0"/>
          </a:p>
          <a:p>
            <a:pPr marL="0" indent="0">
              <a:buNone/>
            </a:pPr>
            <a:r>
              <a:rPr lang="en-US" altLang="ja-JP" sz="2000" dirty="0" smtClean="0"/>
              <a:t>MySQL</a:t>
            </a:r>
            <a:r>
              <a:rPr lang="ja-JP" altLang="en-US" sz="2000" dirty="0" smtClean="0"/>
              <a:t>の環境に適合した</a:t>
            </a:r>
            <a:r>
              <a:rPr lang="en-US" altLang="ja-JP" sz="2000" dirty="0" smtClean="0"/>
              <a:t>ROOT</a:t>
            </a:r>
            <a:r>
              <a:rPr lang="ja-JP" altLang="en-US" sz="2000" dirty="0" smtClean="0"/>
              <a:t>でなければ変換ができません。このコマンドで</a:t>
            </a:r>
            <a:r>
              <a:rPr lang="en-US" altLang="ja-JP" sz="2000" dirty="0" smtClean="0"/>
              <a:t>MySQL</a:t>
            </a:r>
            <a:r>
              <a:rPr lang="ja-JP" altLang="en-US" sz="2000" dirty="0" smtClean="0"/>
              <a:t>に対応した</a:t>
            </a:r>
            <a:r>
              <a:rPr lang="en-US" altLang="ja-JP" sz="2000" dirty="0" smtClean="0"/>
              <a:t>ROOT</a:t>
            </a:r>
            <a:r>
              <a:rPr lang="ja-JP" altLang="en-US" sz="2000" dirty="0" smtClean="0"/>
              <a:t>が立ち上がります。</a:t>
            </a:r>
            <a:endParaRPr lang="en-US" altLang="ja-JP" sz="2000" dirty="0" smtClean="0"/>
          </a:p>
          <a:p>
            <a:pPr marL="0" indent="0">
              <a:buNone/>
            </a:pPr>
            <a:r>
              <a:rPr lang="en-US" altLang="ja-JP" sz="2000" dirty="0" smtClean="0"/>
              <a:t>ROOT</a:t>
            </a:r>
            <a:r>
              <a:rPr lang="ja-JP" altLang="en-US" sz="2000" dirty="0" smtClean="0"/>
              <a:t>が立ち上がったら</a:t>
            </a:r>
            <a:endParaRPr lang="en-US" altLang="ja-JP" sz="2000" dirty="0" smtClean="0"/>
          </a:p>
          <a:p>
            <a:pPr marL="0" indent="0">
              <a:buNone/>
            </a:pPr>
            <a:r>
              <a:rPr lang="ja-JP" altLang="en-US" sz="2000" dirty="0" smtClean="0"/>
              <a:t>「</a:t>
            </a:r>
            <a:r>
              <a:rPr lang="en-US" altLang="ja-JP" sz="2000" dirty="0" smtClean="0"/>
              <a:t>.x rdf2root.C+(</a:t>
            </a:r>
            <a:r>
              <a:rPr lang="ja-JP" altLang="en-US" sz="2000" dirty="0" smtClean="0"/>
              <a:t>変換したい</a:t>
            </a:r>
            <a:r>
              <a:rPr lang="en-US" altLang="ja-JP" sz="2000" dirty="0" err="1" smtClean="0"/>
              <a:t>rdf</a:t>
            </a:r>
            <a:r>
              <a:rPr lang="en-US" altLang="ja-JP" sz="2000" dirty="0" smtClean="0"/>
              <a:t> file</a:t>
            </a:r>
            <a:r>
              <a:rPr lang="ja-JP" altLang="en-US" sz="2000" dirty="0" smtClean="0"/>
              <a:t>の番号</a:t>
            </a:r>
            <a:r>
              <a:rPr lang="en-US" altLang="ja-JP" sz="2000" dirty="0" smtClean="0"/>
              <a:t>)</a:t>
            </a:r>
            <a:r>
              <a:rPr lang="ja-JP" altLang="en-US" sz="2000" dirty="0" smtClean="0"/>
              <a:t>」</a:t>
            </a:r>
            <a:endParaRPr lang="en-US" altLang="ja-JP" sz="2000" dirty="0" smtClean="0"/>
          </a:p>
          <a:p>
            <a:pPr marL="0" indent="0">
              <a:buNone/>
            </a:pPr>
            <a:r>
              <a:rPr lang="ja-JP" altLang="en-US" sz="2000" dirty="0" smtClean="0"/>
              <a:t>と入力してください。</a:t>
            </a:r>
            <a:endParaRPr lang="en-US" altLang="ja-JP" sz="2000" dirty="0" smtClean="0"/>
          </a:p>
          <a:p>
            <a:pPr marL="0" indent="0">
              <a:buNone/>
            </a:pPr>
            <a:r>
              <a:rPr lang="ja-JP" altLang="en-US" sz="2000" dirty="0"/>
              <a:t>変換</a:t>
            </a:r>
            <a:r>
              <a:rPr lang="ja-JP" altLang="en-US" sz="2000" dirty="0" smtClean="0"/>
              <a:t>の画面の例は次のページにあげられています。</a:t>
            </a:r>
            <a:endParaRPr lang="en-US" altLang="ja-JP" sz="2000" dirty="0" smtClean="0"/>
          </a:p>
          <a:p>
            <a:pPr marL="0" indent="0">
              <a:buNone/>
            </a:pP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rdf2root</a:t>
            </a:r>
            <a:r>
              <a:rPr lang="ja-JP" altLang="en-US" dirty="0" smtClean="0"/>
              <a:t>を動かす</a:t>
            </a:r>
            <a:endParaRPr lang="en-US" altLang="ja-JP" dirty="0" smtClean="0"/>
          </a:p>
        </p:txBody>
      </p:sp>
    </p:spTree>
    <p:extLst>
      <p:ext uri="{BB962C8B-B14F-4D97-AF65-F5344CB8AC3E}">
        <p14:creationId xmlns:p14="http://schemas.microsoft.com/office/powerpoint/2010/main" val="1148190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5652120" y="1788664"/>
            <a:ext cx="3312368" cy="4619625"/>
          </a:xfrm>
        </p:spPr>
        <p:txBody>
          <a:bodyPr>
            <a:normAutofit/>
          </a:bodyPr>
          <a:lstStyle/>
          <a:p>
            <a:pPr marL="0" indent="0">
              <a:buNone/>
            </a:pPr>
            <a:r>
              <a:rPr lang="en-US" altLang="ja-JP" sz="2000" dirty="0" smtClean="0"/>
              <a:t>ERROR</a:t>
            </a:r>
            <a:r>
              <a:rPr lang="ja-JP" altLang="en-US" sz="2000" dirty="0" smtClean="0"/>
              <a:t>がたくさん出てきますが、大した問題ではありません。</a:t>
            </a:r>
            <a:endParaRPr lang="en-US" altLang="ja-JP" sz="2000" dirty="0"/>
          </a:p>
          <a:p>
            <a:pPr marL="0" indent="0">
              <a:buNone/>
            </a:pPr>
            <a:r>
              <a:rPr lang="ja-JP" altLang="en-US" sz="2000" dirty="0" smtClean="0"/>
              <a:t>変換が終わるまで待ちましょう。</a:t>
            </a:r>
            <a:endParaRPr lang="en-US" altLang="ja-JP" sz="2000" dirty="0" smtClean="0"/>
          </a:p>
          <a:p>
            <a:pPr marL="0" indent="0">
              <a:buNone/>
            </a:pPr>
            <a:r>
              <a:rPr lang="ja-JP" altLang="en-US" sz="2000" dirty="0" smtClean="0"/>
              <a:t>変換が終わると</a:t>
            </a:r>
            <a:r>
              <a:rPr lang="en-US" altLang="ja-JP" sz="2000" dirty="0" smtClean="0"/>
              <a:t>rdf2root.C</a:t>
            </a:r>
            <a:r>
              <a:rPr lang="ja-JP" altLang="en-US" sz="2000" dirty="0" smtClean="0"/>
              <a:t>の</a:t>
            </a:r>
            <a:r>
              <a:rPr lang="en-US" altLang="ja-JP" sz="2000" dirty="0" err="1" smtClean="0"/>
              <a:t>outPath</a:t>
            </a:r>
            <a:r>
              <a:rPr lang="ja-JP" altLang="en-US" sz="2000" dirty="0" smtClean="0"/>
              <a:t>で指定した</a:t>
            </a:r>
            <a:r>
              <a:rPr lang="en-US" altLang="ja-JP" sz="2000" dirty="0" smtClean="0"/>
              <a:t>root</a:t>
            </a:r>
            <a:r>
              <a:rPr lang="ja-JP" altLang="en-US" sz="2000" dirty="0"/>
              <a:t> </a:t>
            </a:r>
            <a:r>
              <a:rPr lang="en-US" altLang="ja-JP" sz="2000" dirty="0" smtClean="0"/>
              <a:t>file</a:t>
            </a:r>
            <a:r>
              <a:rPr lang="ja-JP" altLang="en-US" sz="2000" dirty="0" smtClean="0"/>
              <a:t>を格納するディレクトリに目的の</a:t>
            </a:r>
            <a:r>
              <a:rPr lang="en-US" altLang="ja-JP" sz="2000" dirty="0" smtClean="0"/>
              <a:t>root file</a:t>
            </a:r>
            <a:r>
              <a:rPr lang="ja-JP" altLang="en-US" sz="2000" dirty="0" smtClean="0"/>
              <a:t>ができているはずです。</a:t>
            </a: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rdf2root</a:t>
            </a:r>
            <a:r>
              <a:rPr lang="ja-JP" altLang="en-US" dirty="0" smtClean="0"/>
              <a:t>を動かす</a:t>
            </a:r>
            <a:endParaRPr lang="en-US" altLang="ja-JP" dirty="0" smtClean="0"/>
          </a:p>
        </p:txBody>
      </p:sp>
      <p:pic>
        <p:nvPicPr>
          <p:cNvPr id="10242" name="Picture 2" descr="C:\Text_crabat\rdf2root_proces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788664"/>
            <a:ext cx="5362575" cy="4619625"/>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339753" y="6408289"/>
            <a:ext cx="2961382" cy="369332"/>
          </a:xfrm>
          <a:prstGeom prst="rect">
            <a:avLst/>
          </a:prstGeom>
          <a:noFill/>
        </p:spPr>
        <p:txBody>
          <a:bodyPr wrap="square" rtlCol="0">
            <a:spAutoFit/>
          </a:bodyPr>
          <a:lstStyle/>
          <a:p>
            <a:r>
              <a:rPr kumimoji="1" lang="en-US" altLang="ja-JP" b="1" dirty="0" smtClean="0"/>
              <a:t>rdf2root.C </a:t>
            </a:r>
            <a:r>
              <a:rPr kumimoji="1" lang="ja-JP" altLang="en-US" b="1" dirty="0" smtClean="0"/>
              <a:t>で変換中の端末</a:t>
            </a:r>
            <a:endParaRPr kumimoji="1" lang="ja-JP" altLang="en-US" b="1" dirty="0"/>
          </a:p>
        </p:txBody>
      </p:sp>
    </p:spTree>
    <p:extLst>
      <p:ext uri="{BB962C8B-B14F-4D97-AF65-F5344CB8AC3E}">
        <p14:creationId xmlns:p14="http://schemas.microsoft.com/office/powerpoint/2010/main" val="2119964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3851920" y="1987662"/>
            <a:ext cx="5112568" cy="4464496"/>
          </a:xfrm>
        </p:spPr>
        <p:txBody>
          <a:bodyPr>
            <a:normAutofit fontScale="92500" lnSpcReduction="20000"/>
          </a:bodyPr>
          <a:lstStyle/>
          <a:p>
            <a:pPr marL="0" indent="0">
              <a:buNone/>
            </a:pPr>
            <a:r>
              <a:rPr lang="ja-JP" altLang="en-US" sz="2000" dirty="0"/>
              <a:t>実験に</a:t>
            </a:r>
            <a:r>
              <a:rPr lang="ja-JP" altLang="en-US" sz="2000" dirty="0" smtClean="0"/>
              <a:t>もよりますが、</a:t>
            </a:r>
            <a:r>
              <a:rPr lang="en-US" altLang="ja-JP" sz="2000" dirty="0" err="1" smtClean="0"/>
              <a:t>rdf</a:t>
            </a:r>
            <a:r>
              <a:rPr lang="en-US" altLang="ja-JP" sz="2000" dirty="0" smtClean="0"/>
              <a:t> file</a:t>
            </a:r>
            <a:r>
              <a:rPr lang="ja-JP" altLang="en-US" sz="2000" dirty="0" smtClean="0"/>
              <a:t>は何十個～何百個ほどの数にのぼります。</a:t>
            </a:r>
            <a:endParaRPr lang="en-US" altLang="ja-JP" sz="2000" dirty="0" smtClean="0"/>
          </a:p>
          <a:p>
            <a:pPr marL="0" indent="0">
              <a:buNone/>
            </a:pPr>
            <a:r>
              <a:rPr lang="ja-JP" altLang="en-US" sz="2000" dirty="0" smtClean="0"/>
              <a:t>一つ一つの</a:t>
            </a:r>
            <a:r>
              <a:rPr lang="en-US" altLang="ja-JP" sz="2000" dirty="0" err="1" smtClean="0"/>
              <a:t>rdf</a:t>
            </a:r>
            <a:r>
              <a:rPr lang="en-US" altLang="ja-JP" sz="2000" dirty="0" smtClean="0"/>
              <a:t> file</a:t>
            </a:r>
            <a:r>
              <a:rPr lang="ja-JP" altLang="en-US" sz="2000" dirty="0" smtClean="0"/>
              <a:t>に対して、前のファイルの変換が終わってから次のファイルの変換を手で入力してパソコンに指示する、としていたのでは、かなりの時間の無駄になります。これを自動化によって省いてくれるのが</a:t>
            </a:r>
            <a:r>
              <a:rPr lang="en-US" altLang="ja-JP" sz="2000" dirty="0" smtClean="0"/>
              <a:t>run_rdf2root.C</a:t>
            </a:r>
            <a:r>
              <a:rPr lang="ja-JP" altLang="en-US" sz="2000" dirty="0" smtClean="0"/>
              <a:t>です。</a:t>
            </a:r>
            <a:endParaRPr lang="en-US" altLang="ja-JP" sz="2000" dirty="0" smtClean="0"/>
          </a:p>
          <a:p>
            <a:pPr marL="0" indent="0">
              <a:buNone/>
            </a:pPr>
            <a:r>
              <a:rPr lang="en-US" altLang="ja-JP" sz="2000" dirty="0" smtClean="0"/>
              <a:t>rdf2root.C</a:t>
            </a:r>
            <a:r>
              <a:rPr lang="ja-JP" altLang="en-US" sz="2000" dirty="0" smtClean="0"/>
              <a:t>と同じディレクトリに</a:t>
            </a:r>
            <a:r>
              <a:rPr lang="en-US" altLang="ja-JP" sz="2000" dirty="0" smtClean="0"/>
              <a:t>run_rdf2root.C</a:t>
            </a:r>
            <a:r>
              <a:rPr lang="ja-JP" altLang="en-US" sz="2000" dirty="0" smtClean="0"/>
              <a:t>というマクロがあるはずです。</a:t>
            </a:r>
            <a:endParaRPr lang="en-US" altLang="ja-JP" sz="2000" dirty="0" smtClean="0"/>
          </a:p>
          <a:p>
            <a:pPr marL="0" indent="0">
              <a:buNone/>
            </a:pPr>
            <a:r>
              <a:rPr lang="ja-JP" altLang="en-US" sz="2000" dirty="0" smtClean="0"/>
              <a:t>これによって指定した</a:t>
            </a:r>
            <a:r>
              <a:rPr lang="en-US" altLang="ja-JP" sz="2000" dirty="0" err="1" smtClean="0"/>
              <a:t>rdf</a:t>
            </a:r>
            <a:r>
              <a:rPr lang="en-US" altLang="ja-JP" sz="2000" dirty="0" smtClean="0"/>
              <a:t> file</a:t>
            </a:r>
            <a:r>
              <a:rPr lang="ja-JP" altLang="en-US" sz="2000" dirty="0" smtClean="0"/>
              <a:t>の初めから終わりまで自動的に変換をしてくれます。</a:t>
            </a:r>
            <a:r>
              <a:rPr lang="en-US" altLang="ja-JP" sz="2000" dirty="0" smtClean="0"/>
              <a:t>run_rdf2root.C </a:t>
            </a:r>
            <a:r>
              <a:rPr lang="ja-JP" altLang="en-US" sz="2000" dirty="0" smtClean="0"/>
              <a:t>は左図のようになっており示した部分を書き換えましょう。</a:t>
            </a:r>
            <a:endParaRPr lang="en-US" altLang="ja-JP" sz="2000" dirty="0" smtClean="0"/>
          </a:p>
          <a:p>
            <a:pPr marL="0" indent="0">
              <a:buNone/>
            </a:pPr>
            <a:r>
              <a:rPr lang="ja-JP" altLang="en-US" sz="2000" dirty="0"/>
              <a:t>あと</a:t>
            </a:r>
            <a:r>
              <a:rPr lang="ja-JP" altLang="en-US" sz="2000" dirty="0" smtClean="0"/>
              <a:t>は</a:t>
            </a:r>
            <a:r>
              <a:rPr lang="en-US" altLang="ja-JP" sz="2000" dirty="0" smtClean="0"/>
              <a:t>ROOT</a:t>
            </a:r>
            <a:r>
              <a:rPr lang="ja-JP" altLang="en-US" sz="2000" dirty="0" smtClean="0"/>
              <a:t>を立ち上げ、</a:t>
            </a:r>
            <a:endParaRPr lang="en-US" altLang="ja-JP" sz="2000" dirty="0" smtClean="0"/>
          </a:p>
          <a:p>
            <a:pPr marL="0" indent="0">
              <a:buNone/>
            </a:pPr>
            <a:r>
              <a:rPr lang="ja-JP" altLang="en-US" sz="2000" dirty="0" smtClean="0"/>
              <a:t>「</a:t>
            </a:r>
            <a:r>
              <a:rPr lang="en-US" altLang="ja-JP" sz="2000" dirty="0" smtClean="0"/>
              <a:t>.x run_rdf2root.C+</a:t>
            </a:r>
            <a:r>
              <a:rPr lang="ja-JP" altLang="en-US" sz="2000" dirty="0" smtClean="0"/>
              <a:t>」と入力すれば指定した通りに自動的に変換が行われるはずです。</a:t>
            </a:r>
            <a:endParaRPr lang="en-US" altLang="ja-JP" sz="2000" dirty="0" smtClean="0"/>
          </a:p>
          <a:p>
            <a:pPr marL="0" indent="0">
              <a:buNone/>
            </a:pPr>
            <a:endParaRPr lang="en-US" altLang="ja-JP" sz="20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rdf2root</a:t>
            </a:r>
            <a:r>
              <a:rPr lang="ja-JP" altLang="en-US" dirty="0" smtClean="0"/>
              <a:t>を自動的に動かす</a:t>
            </a:r>
            <a:endParaRPr lang="en-US" altLang="ja-JP" dirty="0" smtClean="0"/>
          </a:p>
        </p:txBody>
      </p:sp>
      <p:pic>
        <p:nvPicPr>
          <p:cNvPr id="11266" name="Picture 2" descr="C:\Text_crabat\run_rdf2roo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248644"/>
            <a:ext cx="2647540" cy="4169257"/>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1574788" y="3733775"/>
            <a:ext cx="216024"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016212" y="3733775"/>
            <a:ext cx="179524" cy="21602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p:cNvCxnSpPr/>
          <p:nvPr/>
        </p:nvCxnSpPr>
        <p:spPr>
          <a:xfrm flipH="1">
            <a:off x="1728180" y="2924944"/>
            <a:ext cx="1187636" cy="807690"/>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888779" y="2555612"/>
            <a:ext cx="1008112" cy="738664"/>
          </a:xfrm>
          <a:prstGeom prst="rect">
            <a:avLst/>
          </a:prstGeom>
          <a:noFill/>
        </p:spPr>
        <p:txBody>
          <a:bodyPr wrap="square" rtlCol="0">
            <a:spAutoFit/>
          </a:bodyPr>
          <a:lstStyle/>
          <a:p>
            <a:r>
              <a:rPr kumimoji="1" lang="ja-JP" altLang="en-US" sz="1400" dirty="0" smtClean="0"/>
              <a:t>解析したい</a:t>
            </a:r>
            <a:r>
              <a:rPr kumimoji="1" lang="en-US" altLang="ja-JP" sz="1400" dirty="0" err="1" smtClean="0"/>
              <a:t>rdf</a:t>
            </a:r>
            <a:r>
              <a:rPr kumimoji="1" lang="ja-JP" altLang="en-US" sz="1400" dirty="0" smtClean="0"/>
              <a:t>の初めの番号</a:t>
            </a:r>
            <a:endParaRPr kumimoji="1" lang="ja-JP" altLang="en-US" sz="1400" dirty="0"/>
          </a:p>
        </p:txBody>
      </p:sp>
      <p:sp>
        <p:nvSpPr>
          <p:cNvPr id="16" name="テキスト ボックス 15"/>
          <p:cNvSpPr txBox="1"/>
          <p:nvPr/>
        </p:nvSpPr>
        <p:spPr>
          <a:xfrm>
            <a:off x="2915816" y="4151600"/>
            <a:ext cx="1008112" cy="523220"/>
          </a:xfrm>
          <a:prstGeom prst="rect">
            <a:avLst/>
          </a:prstGeom>
          <a:noFill/>
        </p:spPr>
        <p:txBody>
          <a:bodyPr wrap="square" rtlCol="0">
            <a:spAutoFit/>
          </a:bodyPr>
          <a:lstStyle/>
          <a:p>
            <a:r>
              <a:rPr kumimoji="1" lang="ja-JP" altLang="en-US" sz="1400" dirty="0" smtClean="0"/>
              <a:t>終わりの番号</a:t>
            </a:r>
            <a:endParaRPr kumimoji="1" lang="ja-JP" altLang="en-US" sz="1400" dirty="0"/>
          </a:p>
        </p:txBody>
      </p:sp>
      <p:cxnSp>
        <p:nvCxnSpPr>
          <p:cNvPr id="17" name="直線コネクタ 16"/>
          <p:cNvCxnSpPr>
            <a:stCxn id="16" idx="1"/>
          </p:cNvCxnSpPr>
          <p:nvPr/>
        </p:nvCxnSpPr>
        <p:spPr>
          <a:xfrm flipH="1" flipV="1">
            <a:off x="2179762" y="3841786"/>
            <a:ext cx="736054" cy="571424"/>
          </a:xfrm>
          <a:prstGeom prst="line">
            <a:avLst/>
          </a:prstGeom>
          <a:ln w="28575">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530672" y="6453336"/>
            <a:ext cx="2304256" cy="338554"/>
          </a:xfrm>
          <a:prstGeom prst="rect">
            <a:avLst/>
          </a:prstGeom>
          <a:noFill/>
        </p:spPr>
        <p:txBody>
          <a:bodyPr wrap="square" rtlCol="0">
            <a:spAutoFit/>
          </a:bodyPr>
          <a:lstStyle/>
          <a:p>
            <a:r>
              <a:rPr kumimoji="1" lang="en-US" altLang="ja-JP" sz="1600" b="1" dirty="0" smtClean="0"/>
              <a:t>run_rdf2root.C</a:t>
            </a:r>
            <a:r>
              <a:rPr kumimoji="1" lang="ja-JP" altLang="en-US" sz="1600" b="1" dirty="0" smtClean="0"/>
              <a:t>一部抜粋</a:t>
            </a:r>
            <a:endParaRPr kumimoji="1" lang="ja-JP" altLang="en-US" sz="1600" b="1" dirty="0"/>
          </a:p>
        </p:txBody>
      </p:sp>
    </p:spTree>
    <p:extLst>
      <p:ext uri="{BB962C8B-B14F-4D97-AF65-F5344CB8AC3E}">
        <p14:creationId xmlns:p14="http://schemas.microsoft.com/office/powerpoint/2010/main" val="3557644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395536" y="1987662"/>
            <a:ext cx="8568952" cy="3889610"/>
          </a:xfrm>
        </p:spPr>
        <p:txBody>
          <a:bodyPr>
            <a:noAutofit/>
          </a:bodyPr>
          <a:lstStyle/>
          <a:p>
            <a:pPr marL="0" indent="0">
              <a:buNone/>
            </a:pPr>
            <a:r>
              <a:rPr lang="en-US" altLang="ja-JP" sz="2800" dirty="0" smtClean="0"/>
              <a:t>CRIB</a:t>
            </a:r>
            <a:r>
              <a:rPr lang="ja-JP" altLang="en-US" sz="2800" dirty="0" smtClean="0"/>
              <a:t>のグループに参加していた</a:t>
            </a:r>
            <a:r>
              <a:rPr lang="en-US" altLang="ja-JP" sz="2800" dirty="0" err="1" smtClean="0"/>
              <a:t>Daid</a:t>
            </a:r>
            <a:r>
              <a:rPr lang="ja-JP" altLang="en-US" sz="2800" dirty="0" smtClean="0"/>
              <a:t>のページが参考になります。</a:t>
            </a:r>
            <a:endParaRPr lang="en-US" altLang="ja-JP" sz="2800" dirty="0" smtClean="0"/>
          </a:p>
          <a:p>
            <a:pPr marL="0" indent="0">
              <a:buNone/>
            </a:pPr>
            <a:r>
              <a:rPr lang="ja-JP" altLang="en-US" sz="2800" dirty="0"/>
              <a:t>自分</a:t>
            </a:r>
            <a:r>
              <a:rPr lang="ja-JP" altLang="en-US" sz="2800" dirty="0" smtClean="0"/>
              <a:t>のパソコンに</a:t>
            </a:r>
            <a:r>
              <a:rPr lang="en-US" altLang="ja-JP" sz="2800" dirty="0" smtClean="0"/>
              <a:t>rdf2root</a:t>
            </a:r>
            <a:r>
              <a:rPr lang="ja-JP" altLang="en-US" sz="2800" dirty="0" smtClean="0"/>
              <a:t>の環境を作りたい方は大いに参考になると思います。</a:t>
            </a:r>
            <a:endParaRPr lang="en-US" altLang="ja-JP" sz="2800" dirty="0" smtClean="0"/>
          </a:p>
          <a:p>
            <a:pPr marL="0" indent="0">
              <a:buNone/>
            </a:pPr>
            <a:endParaRPr lang="en-US" altLang="ja-JP" sz="2800" dirty="0" smtClean="0"/>
          </a:p>
          <a:p>
            <a:pPr marL="0" indent="0">
              <a:buNone/>
            </a:pPr>
            <a:r>
              <a:rPr lang="en-US" altLang="ja-JP" sz="2800" dirty="0">
                <a:hlinkClick r:id="rId2"/>
              </a:rPr>
              <a:t>http://www.cns.s.u-tokyo.ac.jp/~</a:t>
            </a:r>
            <a:r>
              <a:rPr lang="en-US" altLang="ja-JP" sz="2800" dirty="0" smtClean="0">
                <a:hlinkClick r:id="rId2"/>
              </a:rPr>
              <a:t>daid/physix/rdf2root-in-Linux.html</a:t>
            </a:r>
            <a:endParaRPr lang="en-US" altLang="ja-JP" sz="2800" dirty="0" smtClean="0"/>
          </a:p>
          <a:p>
            <a:pPr marL="0" indent="0">
              <a:buNone/>
            </a:pPr>
            <a:endParaRPr lang="en-US" altLang="ja-JP" sz="28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t>参考</a:t>
            </a:r>
            <a:endParaRPr lang="en-US" altLang="ja-JP" dirty="0" smtClean="0"/>
          </a:p>
        </p:txBody>
      </p:sp>
    </p:spTree>
    <p:extLst>
      <p:ext uri="{BB962C8B-B14F-4D97-AF65-F5344CB8AC3E}">
        <p14:creationId xmlns:p14="http://schemas.microsoft.com/office/powerpoint/2010/main" val="2934218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2479848"/>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350100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50106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ー 2"/>
          <p:cNvSpPr>
            <a:spLocks noGrp="1"/>
          </p:cNvSpPr>
          <p:nvPr>
            <p:ph idx="1"/>
          </p:nvPr>
        </p:nvSpPr>
        <p:spPr>
          <a:xfrm>
            <a:off x="457200" y="1600200"/>
            <a:ext cx="8229600" cy="5257800"/>
          </a:xfrm>
        </p:spPr>
        <p:txBody>
          <a:bodyPr>
            <a:normAutofit fontScale="70000" lnSpcReduction="20000"/>
          </a:bodyPr>
          <a:lstStyle/>
          <a:p>
            <a:pPr marL="0" indent="0">
              <a:buNone/>
            </a:pPr>
            <a:r>
              <a:rPr lang="ja-JP" altLang="en-US" dirty="0" smtClean="0"/>
              <a:t>この説明書の読者には、</a:t>
            </a:r>
            <a:r>
              <a:rPr lang="en-US" altLang="ja-JP" dirty="0" smtClean="0"/>
              <a:t>CRIB</a:t>
            </a:r>
            <a:r>
              <a:rPr lang="ja-JP" altLang="en-US" dirty="0" smtClean="0"/>
              <a:t>の実験でできる</a:t>
            </a:r>
            <a:r>
              <a:rPr lang="en-US" altLang="ja-JP" dirty="0" err="1" smtClean="0"/>
              <a:t>rdf</a:t>
            </a:r>
            <a:r>
              <a:rPr lang="en-US" altLang="ja-JP" dirty="0" smtClean="0"/>
              <a:t> file</a:t>
            </a:r>
            <a:r>
              <a:rPr lang="ja-JP" altLang="en-US" dirty="0" smtClean="0"/>
              <a:t>を</a:t>
            </a:r>
            <a:r>
              <a:rPr lang="en-US" altLang="ja-JP" dirty="0"/>
              <a:t>rdf2root</a:t>
            </a:r>
            <a:r>
              <a:rPr lang="ja-JP" altLang="en-US" dirty="0" smtClean="0"/>
              <a:t>によ</a:t>
            </a:r>
            <a:r>
              <a:rPr lang="ja-JP" altLang="en-US" dirty="0"/>
              <a:t>って</a:t>
            </a:r>
            <a:r>
              <a:rPr lang="en-US" altLang="ja-JP" dirty="0" smtClean="0"/>
              <a:t>root file</a:t>
            </a:r>
            <a:r>
              <a:rPr lang="ja-JP" altLang="en-US" dirty="0" smtClean="0"/>
              <a:t>に変換する方法を知りたい方、また</a:t>
            </a:r>
            <a:r>
              <a:rPr lang="en-US" altLang="ja-JP" dirty="0" smtClean="0"/>
              <a:t>ROOT</a:t>
            </a:r>
            <a:r>
              <a:rPr lang="ja-JP" altLang="en-US" dirty="0" smtClean="0"/>
              <a:t>や</a:t>
            </a:r>
            <a:r>
              <a:rPr lang="en-US" altLang="ja-JP" dirty="0" smtClean="0"/>
              <a:t>C++</a:t>
            </a:r>
            <a:r>
              <a:rPr lang="ja-JP" altLang="en-US" dirty="0" smtClean="0"/>
              <a:t>の知識はあれ</a:t>
            </a:r>
            <a:r>
              <a:rPr lang="ja-JP" altLang="en-US" dirty="0" err="1" smtClean="0"/>
              <a:t>ど</a:t>
            </a:r>
            <a:r>
              <a:rPr lang="ja-JP" altLang="en-US" dirty="0" smtClean="0"/>
              <a:t>、</a:t>
            </a:r>
            <a:r>
              <a:rPr lang="en-US" altLang="ja-JP" dirty="0" smtClean="0"/>
              <a:t>CRABAT</a:t>
            </a:r>
            <a:r>
              <a:rPr lang="ja-JP" altLang="en-US" dirty="0" smtClean="0"/>
              <a:t>の経験と知識がない方を想定しています。</a:t>
            </a:r>
            <a:endParaRPr lang="en-US" altLang="ja-JP" dirty="0" smtClean="0"/>
          </a:p>
          <a:p>
            <a:pPr marL="0" indent="0">
              <a:buNone/>
            </a:pPr>
            <a:r>
              <a:rPr lang="en-US" altLang="ja-JP" dirty="0" err="1" smtClean="0"/>
              <a:t>rdf</a:t>
            </a:r>
            <a:r>
              <a:rPr lang="en-US" altLang="ja-JP" dirty="0" smtClean="0"/>
              <a:t> file</a:t>
            </a:r>
            <a:r>
              <a:rPr lang="ja-JP" altLang="en-US" dirty="0" smtClean="0"/>
              <a:t>を</a:t>
            </a:r>
            <a:r>
              <a:rPr lang="en-US" altLang="ja-JP" dirty="0" smtClean="0"/>
              <a:t>root file</a:t>
            </a:r>
            <a:r>
              <a:rPr lang="ja-JP" altLang="en-US" dirty="0" smtClean="0"/>
              <a:t>へ変換する環境としては</a:t>
            </a:r>
            <a:r>
              <a:rPr lang="en-US" altLang="ja-JP" dirty="0" smtClean="0"/>
              <a:t>2016</a:t>
            </a:r>
            <a:r>
              <a:rPr lang="ja-JP" altLang="en-US" dirty="0" smtClean="0"/>
              <a:t>年</a:t>
            </a:r>
            <a:r>
              <a:rPr lang="en-US" altLang="ja-JP" dirty="0" smtClean="0"/>
              <a:t>2</a:t>
            </a:r>
            <a:r>
              <a:rPr lang="ja-JP" altLang="en-US" dirty="0" smtClean="0"/>
              <a:t>月の</a:t>
            </a:r>
            <a:r>
              <a:rPr lang="en-US" altLang="ja-JP" dirty="0" smtClean="0"/>
              <a:t>CRIB</a:t>
            </a:r>
            <a:r>
              <a:rPr lang="ja-JP" altLang="en-US" dirty="0" smtClean="0"/>
              <a:t>のパソコンである</a:t>
            </a:r>
            <a:r>
              <a:rPr lang="en-US" altLang="ja-JP" dirty="0" smtClean="0"/>
              <a:t>analys2</a:t>
            </a:r>
            <a:r>
              <a:rPr lang="ja-JP" altLang="en-US" dirty="0" smtClean="0"/>
              <a:t>のものを想定した説明になっています。</a:t>
            </a:r>
            <a:endParaRPr lang="en-US" altLang="ja-JP" dirty="0"/>
          </a:p>
          <a:p>
            <a:pPr marL="0" indent="0">
              <a:buNone/>
            </a:pPr>
            <a:r>
              <a:rPr lang="en-US" altLang="ja-JP" dirty="0" smtClean="0"/>
              <a:t>analys2</a:t>
            </a:r>
            <a:r>
              <a:rPr lang="ja-JP" altLang="en-US" dirty="0" smtClean="0"/>
              <a:t>は</a:t>
            </a:r>
            <a:r>
              <a:rPr lang="en-US" altLang="ja-JP" dirty="0" smtClean="0"/>
              <a:t>CRIB</a:t>
            </a:r>
            <a:r>
              <a:rPr lang="ja-JP" altLang="en-US" dirty="0" smtClean="0"/>
              <a:t>共用のパソコンであり、</a:t>
            </a:r>
            <a:r>
              <a:rPr lang="en-US" altLang="ja-JP" dirty="0" smtClean="0"/>
              <a:t>analys2</a:t>
            </a:r>
            <a:r>
              <a:rPr lang="ja-JP" altLang="en-US" dirty="0" smtClean="0"/>
              <a:t>を使って変換を行う場合は、ディレクトリやファイルの保全のために、バックアップはこまめにとってください。</a:t>
            </a:r>
            <a:endParaRPr lang="en-US" altLang="ja-JP" dirty="0" smtClean="0"/>
          </a:p>
          <a:p>
            <a:pPr marL="0" indent="0">
              <a:buNone/>
            </a:pPr>
            <a:r>
              <a:rPr lang="en-US" altLang="ja-JP" dirty="0" smtClean="0"/>
              <a:t>CRABAT</a:t>
            </a:r>
            <a:r>
              <a:rPr lang="ja-JP" altLang="en-US" dirty="0" smtClean="0"/>
              <a:t>は、この説明書と同じディレクトリにある「</a:t>
            </a:r>
            <a:r>
              <a:rPr lang="en-US" altLang="ja-JP" dirty="0" smtClean="0"/>
              <a:t>analysis_code.tar</a:t>
            </a:r>
            <a:r>
              <a:rPr lang="ja-JP" altLang="en-US" dirty="0" smtClean="0"/>
              <a:t>」として圧縮されたものになります。</a:t>
            </a:r>
            <a:endParaRPr lang="en-US" altLang="ja-JP" dirty="0" smtClean="0"/>
          </a:p>
          <a:p>
            <a:pPr marL="0" indent="0">
              <a:buNone/>
            </a:pPr>
            <a:r>
              <a:rPr lang="en-US" altLang="ja-JP" dirty="0" smtClean="0"/>
              <a:t>CRABAT</a:t>
            </a:r>
            <a:r>
              <a:rPr lang="ja-JP" altLang="en-US" dirty="0" smtClean="0"/>
              <a:t>の環境ができている、つまり</a:t>
            </a:r>
            <a:r>
              <a:rPr lang="en-US" altLang="ja-JP" dirty="0" smtClean="0"/>
              <a:t>make</a:t>
            </a:r>
            <a:r>
              <a:rPr lang="ja-JP" altLang="en-US" dirty="0" smtClean="0"/>
              <a:t>が終わっている読者を想定しています。</a:t>
            </a:r>
            <a:endParaRPr lang="en-US" altLang="ja-JP" dirty="0" smtClean="0"/>
          </a:p>
          <a:p>
            <a:pPr marL="0" indent="0">
              <a:buNone/>
            </a:pPr>
            <a:r>
              <a:rPr lang="ja-JP" altLang="en-US" dirty="0" smtClean="0"/>
              <a:t>この説明書は初心者の入門用なので、より詳しいことが知りたい場合は</a:t>
            </a:r>
            <a:r>
              <a:rPr lang="en-US" altLang="ja-JP" dirty="0" smtClean="0"/>
              <a:t>README</a:t>
            </a:r>
            <a:r>
              <a:rPr lang="ja-JP" altLang="en-US" dirty="0" smtClean="0"/>
              <a:t>を読む、ファイルを直接読み込む等してください。</a:t>
            </a:r>
            <a:endParaRPr lang="en-US" altLang="ja-JP" dirty="0" smtClean="0"/>
          </a:p>
          <a:p>
            <a:pPr marL="0" indent="0">
              <a:buNone/>
            </a:pPr>
            <a:endParaRPr lang="en-US" altLang="ja-JP" dirty="0" smtClean="0"/>
          </a:p>
        </p:txBody>
      </p:sp>
    </p:spTree>
    <p:extLst>
      <p:ext uri="{BB962C8B-B14F-4D97-AF65-F5344CB8AC3E}">
        <p14:creationId xmlns:p14="http://schemas.microsoft.com/office/powerpoint/2010/main" val="41248215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600200"/>
            <a:ext cx="8229600" cy="4525963"/>
          </a:xfrm>
        </p:spPr>
        <p:txBody>
          <a:bodyPr>
            <a:normAutofit/>
          </a:bodyPr>
          <a:lstStyle/>
          <a:p>
            <a:pPr marL="0" indent="0">
              <a:buNone/>
            </a:pPr>
            <a:r>
              <a:rPr lang="en-US" altLang="ja-JP" dirty="0" smtClean="0"/>
              <a:t>CRABAT</a:t>
            </a:r>
            <a:r>
              <a:rPr lang="ja-JP" altLang="en-US" dirty="0" smtClean="0"/>
              <a:t>は</a:t>
            </a:r>
            <a:r>
              <a:rPr lang="en-US" altLang="ja-JP" dirty="0" smtClean="0"/>
              <a:t>ROOT</a:t>
            </a:r>
            <a:r>
              <a:rPr lang="ja-JP" altLang="en-US" dirty="0" smtClean="0"/>
              <a:t>の環境を想定した解析システムとなります。</a:t>
            </a:r>
            <a:r>
              <a:rPr lang="en-US" altLang="ja-JP" dirty="0" smtClean="0"/>
              <a:t>CRABAT</a:t>
            </a:r>
            <a:r>
              <a:rPr lang="ja-JP" altLang="en-US" dirty="0" smtClean="0"/>
              <a:t>を用いることで様々な手間が自動化され、貴重な時間を研究そのものにもっと割くことができるでしょう。</a:t>
            </a:r>
            <a:endParaRPr lang="en-US" altLang="ja-JP" dirty="0" smtClean="0"/>
          </a:p>
          <a:p>
            <a:pPr marL="0" indent="0">
              <a:buNone/>
            </a:pPr>
            <a:r>
              <a:rPr lang="ja-JP" altLang="en-US" dirty="0" smtClean="0"/>
              <a:t>以下</a:t>
            </a:r>
            <a:r>
              <a:rPr lang="en-US" altLang="ja-JP" dirty="0" smtClean="0"/>
              <a:t>CRABAT</a:t>
            </a:r>
            <a:r>
              <a:rPr lang="ja-JP" altLang="en-US" dirty="0" smtClean="0"/>
              <a:t>で解析をするための初歩を説明します。</a:t>
            </a:r>
            <a:endParaRPr lang="en-US" altLang="ja-JP" dirty="0" smtClean="0"/>
          </a:p>
        </p:txBody>
      </p:sp>
    </p:spTree>
    <p:extLst>
      <p:ext uri="{BB962C8B-B14F-4D97-AF65-F5344CB8AC3E}">
        <p14:creationId xmlns:p14="http://schemas.microsoft.com/office/powerpoint/2010/main" val="16369597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600200"/>
            <a:ext cx="8229600" cy="4525963"/>
          </a:xfrm>
        </p:spPr>
        <p:txBody>
          <a:bodyPr>
            <a:normAutofit fontScale="85000" lnSpcReduction="20000"/>
          </a:bodyPr>
          <a:lstStyle/>
          <a:p>
            <a:pPr marL="0" indent="0">
              <a:buNone/>
            </a:pPr>
            <a:r>
              <a:rPr lang="ja-JP" altLang="en-US" dirty="0" smtClean="0"/>
              <a:t>原子核実験では目的に合わせて複数の物理量を複数回に分けて記録します。「キャリブレーションは</a:t>
            </a:r>
            <a:r>
              <a:rPr lang="en-US" altLang="ja-JP" dirty="0" smtClean="0"/>
              <a:t>5</a:t>
            </a:r>
            <a:r>
              <a:rPr lang="ja-JP" altLang="en-US" dirty="0" smtClean="0"/>
              <a:t>回測定され</a:t>
            </a:r>
            <a:r>
              <a:rPr lang="en-US" altLang="ja-JP" dirty="0" smtClean="0"/>
              <a:t>5</a:t>
            </a:r>
            <a:r>
              <a:rPr lang="ja-JP" altLang="en-US" dirty="0" smtClean="0"/>
              <a:t>個のファイルが存在し、共鳴散乱実験は</a:t>
            </a:r>
            <a:r>
              <a:rPr lang="en-US" altLang="ja-JP" dirty="0" smtClean="0"/>
              <a:t>20</a:t>
            </a:r>
            <a:r>
              <a:rPr lang="ja-JP" altLang="en-US" dirty="0"/>
              <a:t>個</a:t>
            </a:r>
            <a:r>
              <a:rPr lang="ja-JP" altLang="en-US" dirty="0" smtClean="0"/>
              <a:t>のファイルに分けて記録されている。」という様な状況となっています。</a:t>
            </a:r>
            <a:endParaRPr lang="en-US" altLang="ja-JP" dirty="0" smtClean="0"/>
          </a:p>
          <a:p>
            <a:pPr marL="0" indent="0">
              <a:buNone/>
            </a:pPr>
            <a:r>
              <a:rPr lang="ja-JP" altLang="en-US" dirty="0" smtClean="0"/>
              <a:t>工夫がなければ「共鳴散乱の解析用にコードを書いてコンパイルし、</a:t>
            </a:r>
            <a:r>
              <a:rPr lang="en-US" altLang="ja-JP" dirty="0" smtClean="0"/>
              <a:t>20</a:t>
            </a:r>
            <a:r>
              <a:rPr lang="ja-JP" altLang="en-US" dirty="0" smtClean="0"/>
              <a:t>回実行ファイルを端末で手で入力する。」という状況になり、限りある時間で最高の結果を要求される研究においては、この手間は避けるべきです。加えて「コードのある部分をミスしてい</a:t>
            </a:r>
            <a:r>
              <a:rPr lang="ja-JP" altLang="en-US" dirty="0"/>
              <a:t>たので</a:t>
            </a:r>
            <a:r>
              <a:rPr lang="ja-JP" altLang="en-US" dirty="0" smtClean="0"/>
              <a:t>、直してからまた</a:t>
            </a:r>
            <a:r>
              <a:rPr lang="en-US" altLang="ja-JP" dirty="0" smtClean="0"/>
              <a:t>20</a:t>
            </a:r>
            <a:r>
              <a:rPr lang="ja-JP" altLang="en-US" dirty="0" smtClean="0"/>
              <a:t>回実行ファイルをまわす。」という事態も容易に発生し、これも時間の無駄です。</a:t>
            </a:r>
            <a:endParaRPr lang="en-US" altLang="ja-JP" dirty="0" smtClean="0"/>
          </a:p>
          <a:p>
            <a:pPr marL="0" indent="0">
              <a:buNone/>
            </a:pPr>
            <a:endParaRPr lang="en-US" altLang="ja-JP" dirty="0" smtClean="0"/>
          </a:p>
        </p:txBody>
      </p:sp>
    </p:spTree>
    <p:extLst>
      <p:ext uri="{BB962C8B-B14F-4D97-AF65-F5344CB8AC3E}">
        <p14:creationId xmlns:p14="http://schemas.microsoft.com/office/powerpoint/2010/main" val="6056547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600200"/>
            <a:ext cx="8229600" cy="4525963"/>
          </a:xfrm>
        </p:spPr>
        <p:txBody>
          <a:bodyPr>
            <a:normAutofit/>
          </a:bodyPr>
          <a:lstStyle/>
          <a:p>
            <a:pPr marL="0" indent="0">
              <a:buNone/>
            </a:pPr>
            <a:r>
              <a:rPr lang="en-US" altLang="ja-JP" dirty="0" smtClean="0"/>
              <a:t>CRABAT</a:t>
            </a:r>
            <a:r>
              <a:rPr lang="ja-JP" altLang="en-US" dirty="0" smtClean="0"/>
              <a:t>の一つの機能によって、同一目的の測定が記録されたファイルを、パソコンの能力を最大限に引き出しながら、実行ファイルをデータファイル分だけ人の手を使うことなく、すべて自動的に解析することが可能となります。</a:t>
            </a:r>
            <a:endParaRPr lang="en-US" altLang="ja-JP" dirty="0" smtClean="0"/>
          </a:p>
          <a:p>
            <a:pPr marL="0" indent="0">
              <a:buNone/>
            </a:pPr>
            <a:r>
              <a:rPr lang="ja-JP" altLang="en-US" dirty="0" smtClean="0"/>
              <a:t>この機能が使えれば入門は完了したといえるので、この機能を使うためにどのようにすれば良いかを説明します。</a:t>
            </a:r>
            <a:endParaRPr lang="en-US" altLang="ja-JP" dirty="0" smtClean="0"/>
          </a:p>
          <a:p>
            <a:pPr marL="0" indent="0">
              <a:buNone/>
            </a:pPr>
            <a:endParaRPr lang="en-US" altLang="ja-JP" dirty="0" smtClean="0"/>
          </a:p>
        </p:txBody>
      </p:sp>
    </p:spTree>
    <p:extLst>
      <p:ext uri="{BB962C8B-B14F-4D97-AF65-F5344CB8AC3E}">
        <p14:creationId xmlns:p14="http://schemas.microsoft.com/office/powerpoint/2010/main" val="42830158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59482" y="-99392"/>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92176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395536" y="1700808"/>
            <a:ext cx="8229600" cy="5040560"/>
          </a:xfrm>
        </p:spPr>
        <p:txBody>
          <a:bodyPr>
            <a:normAutofit fontScale="85000" lnSpcReduction="20000"/>
          </a:bodyPr>
          <a:lstStyle/>
          <a:p>
            <a:pPr marL="0" indent="0">
              <a:buNone/>
            </a:pPr>
            <a:r>
              <a:rPr lang="ja-JP" altLang="en-US" dirty="0" smtClean="0"/>
              <a:t>まず</a:t>
            </a:r>
            <a:r>
              <a:rPr lang="en-US" altLang="ja-JP" dirty="0" err="1" smtClean="0"/>
              <a:t>crabat</a:t>
            </a:r>
            <a:r>
              <a:rPr lang="ja-JP" altLang="en-US" dirty="0"/>
              <a:t>の</a:t>
            </a:r>
            <a:r>
              <a:rPr lang="ja-JP" altLang="en-US" dirty="0" smtClean="0"/>
              <a:t>スクリプトがあるディレクトリの</a:t>
            </a:r>
            <a:r>
              <a:rPr lang="ja-JP" altLang="en-US" dirty="0"/>
              <a:t>中</a:t>
            </a:r>
            <a:r>
              <a:rPr lang="ja-JP" altLang="en-US" dirty="0" smtClean="0"/>
              <a:t>のファイルの概要を説明します。</a:t>
            </a:r>
            <a:endParaRPr lang="en-US" altLang="ja-JP" dirty="0" smtClean="0"/>
          </a:p>
          <a:p>
            <a:r>
              <a:rPr lang="en-US" altLang="ja-JP" dirty="0" err="1" smtClean="0"/>
              <a:t>run.h</a:t>
            </a:r>
            <a:r>
              <a:rPr lang="ja-JP" altLang="en-US" dirty="0" smtClean="0"/>
              <a:t>　ヒストグラムの定義</a:t>
            </a:r>
            <a:endParaRPr lang="en-US" altLang="ja-JP" dirty="0" smtClean="0"/>
          </a:p>
          <a:p>
            <a:r>
              <a:rPr lang="en-US" altLang="ja-JP" dirty="0" err="1" smtClean="0"/>
              <a:t>run.conf</a:t>
            </a:r>
            <a:r>
              <a:rPr lang="en-US" altLang="ja-JP" dirty="0" smtClean="0"/>
              <a:t> </a:t>
            </a:r>
            <a:r>
              <a:rPr lang="ja-JP" altLang="en-US" dirty="0" smtClean="0"/>
              <a:t>　</a:t>
            </a:r>
            <a:r>
              <a:rPr lang="en-US" altLang="ja-JP" dirty="0" smtClean="0"/>
              <a:t>root file</a:t>
            </a:r>
            <a:r>
              <a:rPr lang="ja-JP" altLang="en-US" dirty="0" smtClean="0"/>
              <a:t>のディレクトリの指定、グループ分けされたデータファイルのどのグループを解析するかを指定</a:t>
            </a:r>
            <a:endParaRPr lang="en-US" altLang="ja-JP" dirty="0" smtClean="0"/>
          </a:p>
          <a:p>
            <a:r>
              <a:rPr lang="en-US" altLang="ja-JP" dirty="0" smtClean="0"/>
              <a:t>run.cxx </a:t>
            </a:r>
            <a:r>
              <a:rPr lang="ja-JP" altLang="en-US" dirty="0" smtClean="0"/>
              <a:t>データファイルのグループ分けを指定</a:t>
            </a:r>
            <a:endParaRPr lang="en-US" altLang="ja-JP" dirty="0" smtClean="0"/>
          </a:p>
          <a:p>
            <a:r>
              <a:rPr lang="en-US" altLang="ja-JP" dirty="0" err="1" smtClean="0"/>
              <a:t>Analyzer.h</a:t>
            </a:r>
            <a:r>
              <a:rPr lang="en-US" altLang="ja-JP" dirty="0" smtClean="0"/>
              <a:t> </a:t>
            </a:r>
            <a:r>
              <a:rPr lang="ja-JP" altLang="en-US" dirty="0" smtClean="0"/>
              <a:t>変数の宣言等</a:t>
            </a:r>
            <a:endParaRPr lang="en-US" altLang="ja-JP" dirty="0" smtClean="0"/>
          </a:p>
          <a:p>
            <a:r>
              <a:rPr lang="en-US" altLang="ja-JP" dirty="0" smtClean="0"/>
              <a:t>Analyzer.cxx </a:t>
            </a:r>
            <a:r>
              <a:rPr lang="ja-JP" altLang="en-US" dirty="0" smtClean="0"/>
              <a:t>具体的な計算や変数をヒストグラムに詰める</a:t>
            </a:r>
            <a:endParaRPr lang="en-US" altLang="ja-JP" dirty="0" smtClean="0"/>
          </a:p>
          <a:p>
            <a:pPr marL="0" indent="0">
              <a:buNone/>
            </a:pPr>
            <a:endParaRPr lang="en-US" altLang="ja-JP" dirty="0"/>
          </a:p>
          <a:p>
            <a:pPr marL="0" indent="0">
              <a:buNone/>
            </a:pPr>
            <a:r>
              <a:rPr lang="ja-JP" altLang="en-US" dirty="0" smtClean="0"/>
              <a:t>より詳しいことは</a:t>
            </a:r>
            <a:r>
              <a:rPr lang="en-US" altLang="ja-JP" dirty="0" smtClean="0"/>
              <a:t>README</a:t>
            </a:r>
            <a:r>
              <a:rPr lang="ja-JP" altLang="en-US" dirty="0" smtClean="0"/>
              <a:t>やそれぞれのファイルに載っているので是非目を通してください。</a:t>
            </a:r>
            <a:endParaRPr lang="en-US" altLang="ja-JP" dirty="0" smtClean="0"/>
          </a:p>
        </p:txBody>
      </p:sp>
      <p:sp>
        <p:nvSpPr>
          <p:cNvPr id="5" name="タイトル 1"/>
          <p:cNvSpPr txBox="1">
            <a:spLocks/>
          </p:cNvSpPr>
          <p:nvPr/>
        </p:nvSpPr>
        <p:spPr>
          <a:xfrm>
            <a:off x="361628" y="1073722"/>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a:t>ファイル</a:t>
            </a:r>
            <a:r>
              <a:rPr lang="ja-JP" altLang="en-US" dirty="0" smtClean="0"/>
              <a:t>の役割の概要</a:t>
            </a:r>
            <a:endParaRPr lang="ja-JP" altLang="en-US" dirty="0"/>
          </a:p>
        </p:txBody>
      </p:sp>
    </p:spTree>
    <p:extLst>
      <p:ext uri="{BB962C8B-B14F-4D97-AF65-F5344CB8AC3E}">
        <p14:creationId xmlns:p14="http://schemas.microsoft.com/office/powerpoint/2010/main" val="3049015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61628"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t>データファイルのディレクトリを指定</a:t>
            </a:r>
            <a:endParaRPr lang="ja-JP" altLang="en-US" dirty="0"/>
          </a:p>
        </p:txBody>
      </p:sp>
      <p:pic>
        <p:nvPicPr>
          <p:cNvPr id="1026" name="Picture 2" descr="C:\Text_crabat\direc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38004" y="3300078"/>
            <a:ext cx="4876800" cy="3533775"/>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899592" y="1706722"/>
            <a:ext cx="7344816" cy="1477328"/>
          </a:xfrm>
          <a:prstGeom prst="rect">
            <a:avLst/>
          </a:prstGeom>
          <a:noFill/>
        </p:spPr>
        <p:txBody>
          <a:bodyPr wrap="square" rtlCol="0">
            <a:spAutoFit/>
          </a:bodyPr>
          <a:lstStyle/>
          <a:p>
            <a:r>
              <a:rPr lang="ja-JP" altLang="en-US" dirty="0" smtClean="0"/>
              <a:t>まず解析をする</a:t>
            </a:r>
            <a:r>
              <a:rPr lang="en-US" altLang="ja-JP" dirty="0" smtClean="0"/>
              <a:t>root file</a:t>
            </a:r>
            <a:r>
              <a:rPr lang="ja-JP" altLang="en-US" dirty="0" smtClean="0"/>
              <a:t>が格納されたディレクトリと解析後の</a:t>
            </a:r>
            <a:r>
              <a:rPr lang="en-US" altLang="ja-JP" dirty="0" smtClean="0"/>
              <a:t>root file</a:t>
            </a:r>
            <a:r>
              <a:rPr lang="ja-JP" altLang="en-US" dirty="0" smtClean="0"/>
              <a:t>を格納するディレクトリを指定する必要があります。</a:t>
            </a:r>
            <a:r>
              <a:rPr lang="en-US" altLang="ja-JP" dirty="0" smtClean="0"/>
              <a:t>(CRABAT</a:t>
            </a:r>
            <a:r>
              <a:rPr lang="ja-JP" altLang="en-US" dirty="0" smtClean="0"/>
              <a:t>では解析結果を</a:t>
            </a:r>
            <a:r>
              <a:rPr lang="en-US" altLang="ja-JP" dirty="0" smtClean="0"/>
              <a:t>root file</a:t>
            </a:r>
            <a:r>
              <a:rPr lang="ja-JP" altLang="en-US" dirty="0" smtClean="0"/>
              <a:t>として保存します。）</a:t>
            </a:r>
            <a:endParaRPr lang="en-US" altLang="ja-JP" dirty="0" smtClean="0"/>
          </a:p>
          <a:p>
            <a:r>
              <a:rPr kumimoji="1" lang="en-US" altLang="ja-JP" dirty="0" err="1" smtClean="0"/>
              <a:t>run.conf</a:t>
            </a:r>
            <a:r>
              <a:rPr kumimoji="1" lang="ja-JP" altLang="en-US" dirty="0" smtClean="0"/>
              <a:t>を任意のエディターで開いてみる</a:t>
            </a:r>
            <a:r>
              <a:rPr lang="ja-JP" altLang="en-US" dirty="0" smtClean="0"/>
              <a:t>と画像のようになっています。</a:t>
            </a:r>
            <a:endParaRPr lang="en-US" altLang="ja-JP" dirty="0" smtClean="0"/>
          </a:p>
          <a:p>
            <a:r>
              <a:rPr kumimoji="1" lang="ja-JP" altLang="en-US" dirty="0"/>
              <a:t>図</a:t>
            </a:r>
            <a:r>
              <a:rPr kumimoji="1" lang="ja-JP" altLang="en-US" dirty="0" smtClean="0"/>
              <a:t>に示した部分を自分の環境に合うように書き換えましょう。</a:t>
            </a:r>
            <a:endParaRPr kumimoji="1" lang="ja-JP" altLang="en-US" dirty="0"/>
          </a:p>
        </p:txBody>
      </p:sp>
      <p:sp>
        <p:nvSpPr>
          <p:cNvPr id="4" name="円/楕円 3"/>
          <p:cNvSpPr/>
          <p:nvPr/>
        </p:nvSpPr>
        <p:spPr>
          <a:xfrm>
            <a:off x="3707904" y="5490864"/>
            <a:ext cx="1296144" cy="346348"/>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3690640" y="6487505"/>
            <a:ext cx="720080" cy="346348"/>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コネクタ 10"/>
          <p:cNvCxnSpPr>
            <a:stCxn id="12" idx="2"/>
            <a:endCxn id="4" idx="2"/>
          </p:cNvCxnSpPr>
          <p:nvPr/>
        </p:nvCxnSpPr>
        <p:spPr>
          <a:xfrm>
            <a:off x="1960166" y="4764458"/>
            <a:ext cx="1747738" cy="89958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2538512" y="5953361"/>
            <a:ext cx="1152128" cy="675022"/>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p:cNvSpPr txBox="1"/>
          <p:nvPr/>
        </p:nvSpPr>
        <p:spPr>
          <a:xfrm>
            <a:off x="611560" y="3287130"/>
            <a:ext cx="2697212" cy="1477328"/>
          </a:xfrm>
          <a:prstGeom prst="rect">
            <a:avLst/>
          </a:prstGeom>
          <a:noFill/>
        </p:spPr>
        <p:txBody>
          <a:bodyPr wrap="square" rtlCol="0">
            <a:spAutoFit/>
          </a:bodyPr>
          <a:lstStyle/>
          <a:p>
            <a:r>
              <a:rPr lang="ja-JP" altLang="en-US" dirty="0" smtClean="0"/>
              <a:t>コメントアウトを外して自分の環境下における解析前の</a:t>
            </a:r>
            <a:r>
              <a:rPr lang="en-US" altLang="ja-JP" dirty="0" smtClean="0"/>
              <a:t>root file</a:t>
            </a:r>
            <a:r>
              <a:rPr lang="ja-JP" altLang="en-US" dirty="0"/>
              <a:t>が</a:t>
            </a:r>
            <a:r>
              <a:rPr lang="ja-JP" altLang="en-US" dirty="0" smtClean="0"/>
              <a:t>格納されたディレクトリを指定しましょう。</a:t>
            </a:r>
            <a:endParaRPr kumimoji="1" lang="ja-JP" altLang="en-US" dirty="0"/>
          </a:p>
        </p:txBody>
      </p:sp>
      <p:sp>
        <p:nvSpPr>
          <p:cNvPr id="15" name="テキスト ボックス 14"/>
          <p:cNvSpPr txBox="1"/>
          <p:nvPr/>
        </p:nvSpPr>
        <p:spPr>
          <a:xfrm>
            <a:off x="305668" y="5350485"/>
            <a:ext cx="2232844" cy="1200329"/>
          </a:xfrm>
          <a:prstGeom prst="rect">
            <a:avLst/>
          </a:prstGeom>
          <a:noFill/>
        </p:spPr>
        <p:txBody>
          <a:bodyPr wrap="square" rtlCol="0">
            <a:spAutoFit/>
          </a:bodyPr>
          <a:lstStyle/>
          <a:p>
            <a:r>
              <a:rPr kumimoji="1" lang="ja-JP" altLang="en-US" dirty="0" smtClean="0"/>
              <a:t>解析結果の</a:t>
            </a:r>
            <a:r>
              <a:rPr kumimoji="1" lang="en-US" altLang="ja-JP" dirty="0" smtClean="0"/>
              <a:t>root</a:t>
            </a:r>
            <a:r>
              <a:rPr lang="ja-JP" altLang="en-US" dirty="0"/>
              <a:t> </a:t>
            </a:r>
            <a:r>
              <a:rPr lang="en-US" altLang="ja-JP" dirty="0" smtClean="0"/>
              <a:t>file </a:t>
            </a:r>
            <a:r>
              <a:rPr lang="ja-JP" altLang="en-US" dirty="0" smtClean="0"/>
              <a:t>を格納するディレクトリをここで指定してください。</a:t>
            </a:r>
            <a:r>
              <a:rPr kumimoji="1" lang="en-US" altLang="ja-JP" dirty="0" smtClean="0"/>
              <a:t> </a:t>
            </a:r>
            <a:endParaRPr kumimoji="1" lang="ja-JP" altLang="en-US" dirty="0"/>
          </a:p>
        </p:txBody>
      </p:sp>
      <p:sp>
        <p:nvSpPr>
          <p:cNvPr id="3" name="テキスト ボックス 2"/>
          <p:cNvSpPr txBox="1"/>
          <p:nvPr/>
        </p:nvSpPr>
        <p:spPr>
          <a:xfrm>
            <a:off x="7128284" y="2945630"/>
            <a:ext cx="2232248" cy="369332"/>
          </a:xfrm>
          <a:prstGeom prst="rect">
            <a:avLst/>
          </a:prstGeom>
          <a:noFill/>
        </p:spPr>
        <p:txBody>
          <a:bodyPr wrap="square" rtlCol="0">
            <a:spAutoFit/>
          </a:bodyPr>
          <a:lstStyle/>
          <a:p>
            <a:r>
              <a:rPr kumimoji="1" lang="en-US" altLang="ja-JP" b="1" dirty="0" err="1" smtClean="0"/>
              <a:t>run.conf</a:t>
            </a:r>
            <a:r>
              <a:rPr kumimoji="1" lang="en-US" altLang="ja-JP" b="1" dirty="0" smtClean="0"/>
              <a:t> </a:t>
            </a:r>
            <a:r>
              <a:rPr kumimoji="1" lang="ja-JP" altLang="en-US" b="1" dirty="0" smtClean="0"/>
              <a:t>一部抜粋</a:t>
            </a:r>
            <a:endParaRPr kumimoji="1" lang="ja-JP" altLang="en-US" b="1" dirty="0"/>
          </a:p>
        </p:txBody>
      </p:sp>
    </p:spTree>
    <p:extLst>
      <p:ext uri="{BB962C8B-B14F-4D97-AF65-F5344CB8AC3E}">
        <p14:creationId xmlns:p14="http://schemas.microsoft.com/office/powerpoint/2010/main" val="42294921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t>同一目的なデータファイル</a:t>
            </a:r>
            <a:endParaRPr lang="ja-JP" altLang="en-US" dirty="0"/>
          </a:p>
        </p:txBody>
      </p:sp>
      <p:sp>
        <p:nvSpPr>
          <p:cNvPr id="2" name="テキスト ボックス 1"/>
          <p:cNvSpPr txBox="1"/>
          <p:nvPr/>
        </p:nvSpPr>
        <p:spPr>
          <a:xfrm>
            <a:off x="342404" y="1698944"/>
            <a:ext cx="5741764" cy="369332"/>
          </a:xfrm>
          <a:prstGeom prst="rect">
            <a:avLst/>
          </a:prstGeom>
          <a:noFill/>
        </p:spPr>
        <p:txBody>
          <a:bodyPr wrap="square" rtlCol="0">
            <a:spAutoFit/>
          </a:bodyPr>
          <a:lstStyle/>
          <a:p>
            <a:r>
              <a:rPr lang="en-US" altLang="ja-JP" dirty="0" err="1" smtClean="0"/>
              <a:t>run.conf</a:t>
            </a:r>
            <a:r>
              <a:rPr lang="ja-JP" altLang="en-US" dirty="0" smtClean="0"/>
              <a:t>の下の方を見てみると図のようになっています。</a:t>
            </a:r>
            <a:endParaRPr kumimoji="1" lang="ja-JP" altLang="en-US" dirty="0"/>
          </a:p>
        </p:txBody>
      </p:sp>
      <p:pic>
        <p:nvPicPr>
          <p:cNvPr id="2050" name="Picture 2" descr="C:\Text_crabat\Hfla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204864"/>
            <a:ext cx="4638675" cy="1552575"/>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395536" y="3892406"/>
            <a:ext cx="2592288" cy="369332"/>
          </a:xfrm>
          <a:prstGeom prst="rect">
            <a:avLst/>
          </a:prstGeom>
          <a:noFill/>
        </p:spPr>
        <p:txBody>
          <a:bodyPr wrap="square" rtlCol="0">
            <a:spAutoFit/>
          </a:bodyPr>
          <a:lstStyle/>
          <a:p>
            <a:r>
              <a:rPr kumimoji="1" lang="en-US" altLang="ja-JP" b="1" dirty="0" err="1" smtClean="0"/>
              <a:t>run.conf</a:t>
            </a:r>
            <a:r>
              <a:rPr kumimoji="1" lang="ja-JP" altLang="en-US" b="1" dirty="0" smtClean="0"/>
              <a:t>一部抜粋</a:t>
            </a:r>
            <a:endParaRPr kumimoji="1" lang="ja-JP" altLang="en-US" b="1" dirty="0"/>
          </a:p>
        </p:txBody>
      </p:sp>
      <p:sp>
        <p:nvSpPr>
          <p:cNvPr id="9" name="テキスト ボックス 8"/>
          <p:cNvSpPr txBox="1"/>
          <p:nvPr/>
        </p:nvSpPr>
        <p:spPr>
          <a:xfrm>
            <a:off x="5076056" y="2068276"/>
            <a:ext cx="4067944" cy="2585323"/>
          </a:xfrm>
          <a:prstGeom prst="rect">
            <a:avLst/>
          </a:prstGeom>
          <a:noFill/>
        </p:spPr>
        <p:txBody>
          <a:bodyPr wrap="square" rtlCol="0">
            <a:spAutoFit/>
          </a:bodyPr>
          <a:lstStyle/>
          <a:p>
            <a:r>
              <a:rPr kumimoji="1" lang="ja-JP" altLang="en-US" dirty="0" smtClean="0"/>
              <a:t>これは著者の環境となっています。</a:t>
            </a:r>
            <a:endParaRPr kumimoji="1" lang="en-US" altLang="ja-JP" dirty="0" smtClean="0"/>
          </a:p>
          <a:p>
            <a:r>
              <a:rPr kumimoji="1" lang="ja-JP" altLang="en-US" dirty="0" smtClean="0"/>
              <a:t>「</a:t>
            </a:r>
            <a:r>
              <a:rPr kumimoji="1" lang="en-US" altLang="ja-JP" dirty="0" smtClean="0"/>
              <a:t>alpha </a:t>
            </a:r>
            <a:r>
              <a:rPr kumimoji="1" lang="en-US" altLang="ja-JP" dirty="0" err="1" smtClean="0"/>
              <a:t>calib</a:t>
            </a:r>
            <a:r>
              <a:rPr kumimoji="1" lang="en-US" altLang="ja-JP" dirty="0" smtClean="0"/>
              <a:t> (PPAC or SSD)</a:t>
            </a:r>
            <a:r>
              <a:rPr kumimoji="1" lang="ja-JP" altLang="en-US" dirty="0" smtClean="0"/>
              <a:t>」という</a:t>
            </a:r>
            <a:endParaRPr kumimoji="1" lang="en-US" altLang="ja-JP" dirty="0" smtClean="0"/>
          </a:p>
          <a:p>
            <a:r>
              <a:rPr lang="ja-JP" altLang="en-US" dirty="0" smtClean="0"/>
              <a:t>「</a:t>
            </a:r>
            <a:r>
              <a:rPr lang="en-US" altLang="ja-JP" dirty="0" smtClean="0"/>
              <a:t>α</a:t>
            </a:r>
            <a:r>
              <a:rPr lang="ja-JP" altLang="en-US" dirty="0" smtClean="0"/>
              <a:t>ソースを用いた</a:t>
            </a:r>
            <a:r>
              <a:rPr lang="en-US" altLang="ja-JP" dirty="0" smtClean="0"/>
              <a:t>PPAC</a:t>
            </a:r>
            <a:r>
              <a:rPr lang="ja-JP" altLang="en-US" dirty="0" smtClean="0"/>
              <a:t>と</a:t>
            </a:r>
            <a:r>
              <a:rPr lang="en-US" altLang="ja-JP" dirty="0" smtClean="0"/>
              <a:t>SSD</a:t>
            </a:r>
            <a:r>
              <a:rPr lang="ja-JP" altLang="en-US" smtClean="0"/>
              <a:t>のキャリブレーション</a:t>
            </a:r>
            <a:r>
              <a:rPr lang="ja-JP" altLang="en-US" dirty="0" smtClean="0"/>
              <a:t>」という目的の測定のデータのグループのＩＤが「</a:t>
            </a:r>
            <a:r>
              <a:rPr lang="en-US" altLang="ja-JP" dirty="0" smtClean="0"/>
              <a:t>0</a:t>
            </a:r>
            <a:r>
              <a:rPr lang="ja-JP" altLang="en-US" dirty="0" smtClean="0"/>
              <a:t>」とされ、</a:t>
            </a:r>
            <a:endParaRPr lang="en-US" altLang="ja-JP" dirty="0" smtClean="0"/>
          </a:p>
          <a:p>
            <a:r>
              <a:rPr kumimoji="1" lang="ja-JP" altLang="en-US" dirty="0" smtClean="0"/>
              <a:t>「</a:t>
            </a:r>
            <a:r>
              <a:rPr kumimoji="1" lang="en-US" altLang="ja-JP" dirty="0" smtClean="0"/>
              <a:t>physics (alpha scattering)</a:t>
            </a:r>
            <a:r>
              <a:rPr kumimoji="1" lang="ja-JP" altLang="en-US" dirty="0" smtClean="0"/>
              <a:t>」という</a:t>
            </a:r>
            <a:endParaRPr kumimoji="1" lang="en-US" altLang="ja-JP" dirty="0" smtClean="0"/>
          </a:p>
          <a:p>
            <a:r>
              <a:rPr lang="ja-JP" altLang="en-US" dirty="0" smtClean="0"/>
              <a:t>「</a:t>
            </a:r>
            <a:r>
              <a:rPr lang="en-US" altLang="ja-JP" dirty="0" smtClean="0"/>
              <a:t>α</a:t>
            </a:r>
            <a:r>
              <a:rPr lang="ja-JP" altLang="en-US" dirty="0" smtClean="0"/>
              <a:t>粒子を用いた散乱を観測する」という目的の測定のデータのグループのＩＤが「</a:t>
            </a:r>
            <a:r>
              <a:rPr lang="en-US" altLang="ja-JP" dirty="0" smtClean="0"/>
              <a:t>1</a:t>
            </a:r>
            <a:r>
              <a:rPr lang="ja-JP" altLang="en-US" dirty="0" smtClean="0"/>
              <a:t>」とされています。</a:t>
            </a:r>
            <a:endParaRPr kumimoji="1" lang="ja-JP" altLang="en-US" dirty="0"/>
          </a:p>
        </p:txBody>
      </p:sp>
      <p:sp>
        <p:nvSpPr>
          <p:cNvPr id="14" name="テキスト ボックス 13"/>
          <p:cNvSpPr txBox="1"/>
          <p:nvPr/>
        </p:nvSpPr>
        <p:spPr>
          <a:xfrm>
            <a:off x="261268" y="4653599"/>
            <a:ext cx="8712968" cy="2585323"/>
          </a:xfrm>
          <a:prstGeom prst="rect">
            <a:avLst/>
          </a:prstGeom>
          <a:noFill/>
        </p:spPr>
        <p:txBody>
          <a:bodyPr wrap="square" rtlCol="0">
            <a:spAutoFit/>
          </a:bodyPr>
          <a:lstStyle/>
          <a:p>
            <a:r>
              <a:rPr lang="ja-JP" altLang="en-US" dirty="0" smtClean="0"/>
              <a:t>このグループとＩＤの指定の方法は次のページで説明します。</a:t>
            </a:r>
            <a:endParaRPr lang="en-US" altLang="ja-JP" dirty="0" smtClean="0"/>
          </a:p>
          <a:p>
            <a:r>
              <a:rPr lang="en-US" altLang="ja-JP" dirty="0" smtClean="0"/>
              <a:t>CRABAT</a:t>
            </a:r>
            <a:r>
              <a:rPr lang="ja-JP" altLang="en-US" dirty="0" smtClean="0"/>
              <a:t>は「同一目的のデータたちをいっぺんに解析できる。」と上で説明しましたが、</a:t>
            </a:r>
            <a:endParaRPr lang="en-US" altLang="ja-JP" dirty="0" smtClean="0"/>
          </a:p>
          <a:p>
            <a:r>
              <a:rPr lang="ja-JP" altLang="en-US" dirty="0" smtClean="0"/>
              <a:t>どのデータのグループを解析するかはこの「</a:t>
            </a:r>
            <a:r>
              <a:rPr lang="en-US" altLang="ja-JP" dirty="0" err="1" smtClean="0"/>
              <a:t>Hflag</a:t>
            </a:r>
            <a:r>
              <a:rPr lang="ja-JP" altLang="en-US" dirty="0" smtClean="0"/>
              <a:t>」で行います。この画像では「</a:t>
            </a:r>
            <a:r>
              <a:rPr lang="en-US" altLang="ja-JP" dirty="0" err="1" smtClean="0"/>
              <a:t>Hflag</a:t>
            </a:r>
            <a:r>
              <a:rPr lang="en-US" altLang="ja-JP" dirty="0" smtClean="0"/>
              <a:t>=1</a:t>
            </a:r>
            <a:r>
              <a:rPr lang="ja-JP" altLang="en-US" dirty="0" smtClean="0"/>
              <a:t>」</a:t>
            </a:r>
            <a:r>
              <a:rPr lang="ja-JP" altLang="en-US" dirty="0"/>
              <a:t>となっている</a:t>
            </a:r>
            <a:r>
              <a:rPr lang="ja-JP" altLang="en-US" dirty="0" smtClean="0"/>
              <a:t>ので、「</a:t>
            </a:r>
            <a:r>
              <a:rPr lang="en-US" altLang="ja-JP" dirty="0" smtClean="0"/>
              <a:t>physics (alpha scattering)</a:t>
            </a:r>
            <a:r>
              <a:rPr lang="ja-JP" altLang="en-US" dirty="0" smtClean="0"/>
              <a:t>」というグループのデータが解析されることになります。解析の際はここで指定しましょう。</a:t>
            </a:r>
            <a:endParaRPr lang="en-US" altLang="ja-JP" dirty="0" smtClean="0"/>
          </a:p>
          <a:p>
            <a:r>
              <a:rPr lang="ja-JP" altLang="en-US" dirty="0" smtClean="0"/>
              <a:t>どの数字がどのグループに対応するかあらかじめ決めて、コメントアウトしてメモっておきましょう。グループとＩＤを指定するのに必要になります。</a:t>
            </a:r>
            <a:endParaRPr lang="en-US" altLang="ja-JP" dirty="0" smtClean="0"/>
          </a:p>
          <a:p>
            <a:endParaRPr lang="en-US" altLang="ja-JP" dirty="0" smtClean="0"/>
          </a:p>
          <a:p>
            <a:endParaRPr kumimoji="1" lang="ja-JP" altLang="en-US" dirty="0"/>
          </a:p>
        </p:txBody>
      </p:sp>
    </p:spTree>
    <p:extLst>
      <p:ext uri="{BB962C8B-B14F-4D97-AF65-F5344CB8AC3E}">
        <p14:creationId xmlns:p14="http://schemas.microsoft.com/office/powerpoint/2010/main" val="42142373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t>同一目的なデータファイル</a:t>
            </a:r>
            <a:endParaRPr lang="ja-JP" altLang="en-US" dirty="0"/>
          </a:p>
        </p:txBody>
      </p:sp>
      <p:sp>
        <p:nvSpPr>
          <p:cNvPr id="3" name="テキスト ボックス 2"/>
          <p:cNvSpPr txBox="1"/>
          <p:nvPr/>
        </p:nvSpPr>
        <p:spPr>
          <a:xfrm>
            <a:off x="539552" y="1607814"/>
            <a:ext cx="8031460" cy="1323439"/>
          </a:xfrm>
          <a:prstGeom prst="rect">
            <a:avLst/>
          </a:prstGeom>
          <a:noFill/>
        </p:spPr>
        <p:txBody>
          <a:bodyPr wrap="square" rtlCol="0">
            <a:spAutoFit/>
          </a:bodyPr>
          <a:lstStyle/>
          <a:p>
            <a:r>
              <a:rPr lang="ja-JP" altLang="en-US" sz="1600" dirty="0" smtClean="0"/>
              <a:t>同一目的のデータのグループ分けとＩＤ指定は</a:t>
            </a:r>
            <a:r>
              <a:rPr lang="en-US" altLang="ja-JP" sz="1600" dirty="0" smtClean="0"/>
              <a:t>run.cxx</a:t>
            </a:r>
            <a:r>
              <a:rPr lang="ja-JP" altLang="en-US" sz="1600" dirty="0" smtClean="0"/>
              <a:t>で行います。</a:t>
            </a:r>
            <a:endParaRPr lang="en-US" altLang="ja-JP" sz="1600" dirty="0" smtClean="0"/>
          </a:p>
          <a:p>
            <a:r>
              <a:rPr lang="ja-JP" altLang="en-US" sz="1600" dirty="0" smtClean="0"/>
              <a:t>実験中、基本的に測定のデータは２時間ごとなど、決まった時間で記録を</a:t>
            </a:r>
            <a:r>
              <a:rPr lang="ja-JP" altLang="en-US" sz="1600" dirty="0"/>
              <a:t>されます</a:t>
            </a:r>
            <a:r>
              <a:rPr lang="ja-JP" altLang="en-US" sz="1600" dirty="0" smtClean="0"/>
              <a:t>。この一回一回のデータは</a:t>
            </a:r>
            <a:r>
              <a:rPr lang="en-US" altLang="ja-JP" sz="1600" dirty="0" err="1" smtClean="0"/>
              <a:t>rdf</a:t>
            </a:r>
            <a:r>
              <a:rPr lang="en-US" altLang="ja-JP" sz="1600" dirty="0" smtClean="0"/>
              <a:t> file</a:t>
            </a:r>
            <a:r>
              <a:rPr lang="ja-JP" altLang="en-US" sz="1600" dirty="0" smtClean="0"/>
              <a:t>として記録されます。</a:t>
            </a:r>
            <a:r>
              <a:rPr lang="en-US" altLang="ja-JP" sz="1600" dirty="0" err="1" smtClean="0"/>
              <a:t>rdf</a:t>
            </a:r>
            <a:r>
              <a:rPr lang="en-US" altLang="ja-JP" sz="1600" dirty="0" smtClean="0"/>
              <a:t> file</a:t>
            </a:r>
            <a:r>
              <a:rPr lang="ja-JP" altLang="en-US" sz="1600" dirty="0" smtClean="0"/>
              <a:t>の名前は記録される順番によって決まります。記録される順番が</a:t>
            </a:r>
            <a:r>
              <a:rPr lang="en-US" altLang="ja-JP" sz="1600" dirty="0" smtClean="0"/>
              <a:t>100</a:t>
            </a:r>
            <a:r>
              <a:rPr lang="ja-JP" altLang="en-US" sz="1600" dirty="0" smtClean="0"/>
              <a:t>回目なら、その</a:t>
            </a:r>
            <a:r>
              <a:rPr lang="en-US" altLang="ja-JP" sz="1600" dirty="0" err="1" smtClean="0"/>
              <a:t>rdf</a:t>
            </a:r>
            <a:r>
              <a:rPr lang="ja-JP" altLang="en-US" sz="1600" dirty="0"/>
              <a:t> </a:t>
            </a:r>
            <a:r>
              <a:rPr lang="en-US" altLang="ja-JP" sz="1600" dirty="0" smtClean="0"/>
              <a:t>file </a:t>
            </a:r>
            <a:r>
              <a:rPr lang="ja-JP" altLang="en-US" sz="1600" dirty="0" smtClean="0"/>
              <a:t>は「</a:t>
            </a:r>
            <a:r>
              <a:rPr lang="en-US" altLang="ja-JP" sz="1600" dirty="0" smtClean="0"/>
              <a:t>0100.rdf</a:t>
            </a:r>
            <a:r>
              <a:rPr lang="ja-JP" altLang="en-US" sz="1600" dirty="0" smtClean="0"/>
              <a:t>」と名前がつけられています。以下に例があります。</a:t>
            </a:r>
            <a:endParaRPr lang="en-US" altLang="ja-JP" sz="1600" dirty="0" smtClean="0"/>
          </a:p>
        </p:txBody>
      </p:sp>
      <p:sp>
        <p:nvSpPr>
          <p:cNvPr id="2" name="テキスト ボックス 1"/>
          <p:cNvSpPr txBox="1"/>
          <p:nvPr/>
        </p:nvSpPr>
        <p:spPr>
          <a:xfrm>
            <a:off x="1979712" y="2852936"/>
            <a:ext cx="5904656" cy="1477328"/>
          </a:xfrm>
          <a:prstGeom prst="rect">
            <a:avLst/>
          </a:prstGeom>
          <a:noFill/>
        </p:spPr>
        <p:txBody>
          <a:bodyPr wrap="square" rtlCol="0">
            <a:spAutoFit/>
          </a:bodyPr>
          <a:lstStyle/>
          <a:p>
            <a:r>
              <a:rPr kumimoji="1" lang="en-US" altLang="ja-JP" dirty="0" smtClean="0"/>
              <a:t>0001.rdf</a:t>
            </a:r>
            <a:r>
              <a:rPr kumimoji="1" lang="ja-JP" altLang="en-US" dirty="0" smtClean="0"/>
              <a:t>～</a:t>
            </a:r>
            <a:r>
              <a:rPr kumimoji="1" lang="en-US" altLang="ja-JP" dirty="0" smtClean="0"/>
              <a:t>0015.rdf</a:t>
            </a:r>
            <a:r>
              <a:rPr lang="ja-JP" altLang="en-US" dirty="0"/>
              <a:t>・・</a:t>
            </a:r>
            <a:r>
              <a:rPr lang="ja-JP" altLang="en-US" dirty="0" smtClean="0"/>
              <a:t>・キャリブレーション</a:t>
            </a:r>
            <a:endParaRPr lang="en-US" altLang="ja-JP" dirty="0" smtClean="0"/>
          </a:p>
          <a:p>
            <a:r>
              <a:rPr lang="en-US" altLang="ja-JP" dirty="0"/>
              <a:t>…</a:t>
            </a:r>
            <a:endParaRPr lang="en-US" altLang="ja-JP" dirty="0" smtClean="0"/>
          </a:p>
          <a:p>
            <a:r>
              <a:rPr kumimoji="1" lang="en-US" altLang="ja-JP" dirty="0" smtClean="0"/>
              <a:t>0096.rdf</a:t>
            </a:r>
            <a:r>
              <a:rPr kumimoji="1" lang="ja-JP" altLang="en-US" dirty="0" smtClean="0"/>
              <a:t>～</a:t>
            </a:r>
            <a:r>
              <a:rPr kumimoji="1" lang="en-US" altLang="ja-JP" dirty="0" smtClean="0"/>
              <a:t>0122.rdf</a:t>
            </a:r>
            <a:r>
              <a:rPr kumimoji="1" lang="ja-JP" altLang="en-US" dirty="0" smtClean="0"/>
              <a:t>・・・</a:t>
            </a:r>
            <a:r>
              <a:rPr kumimoji="1" lang="en-US" altLang="ja-JP" dirty="0" smtClean="0"/>
              <a:t>α</a:t>
            </a:r>
            <a:r>
              <a:rPr kumimoji="1" lang="ja-JP" altLang="en-US" dirty="0" smtClean="0"/>
              <a:t>粒子の共鳴散乱（本測定）</a:t>
            </a:r>
            <a:endParaRPr kumimoji="1" lang="en-US" altLang="ja-JP" dirty="0" smtClean="0"/>
          </a:p>
          <a:p>
            <a:r>
              <a:rPr kumimoji="1" lang="en-US" altLang="ja-JP" dirty="0" smtClean="0"/>
              <a:t>…</a:t>
            </a:r>
          </a:p>
          <a:p>
            <a:r>
              <a:rPr lang="en-US" altLang="ja-JP" dirty="0" smtClean="0"/>
              <a:t>0130.rdf</a:t>
            </a:r>
            <a:r>
              <a:rPr lang="ja-JP" altLang="en-US" dirty="0" smtClean="0"/>
              <a:t>～</a:t>
            </a:r>
            <a:r>
              <a:rPr lang="en-US" altLang="ja-JP" dirty="0" smtClean="0"/>
              <a:t>0132.rdf</a:t>
            </a:r>
            <a:r>
              <a:rPr lang="ja-JP" altLang="en-US" dirty="0" smtClean="0"/>
              <a:t>・・・実験後のキャリブレーション</a:t>
            </a:r>
            <a:endParaRPr kumimoji="1" lang="en-US" altLang="ja-JP" dirty="0" smtClean="0"/>
          </a:p>
        </p:txBody>
      </p:sp>
      <p:sp>
        <p:nvSpPr>
          <p:cNvPr id="4" name="テキスト ボックス 3"/>
          <p:cNvSpPr txBox="1"/>
          <p:nvPr/>
        </p:nvSpPr>
        <p:spPr>
          <a:xfrm>
            <a:off x="4612010" y="4436254"/>
            <a:ext cx="3312368" cy="369332"/>
          </a:xfrm>
          <a:prstGeom prst="rect">
            <a:avLst/>
          </a:prstGeom>
          <a:noFill/>
        </p:spPr>
        <p:txBody>
          <a:bodyPr wrap="square" rtlCol="0">
            <a:spAutoFit/>
          </a:bodyPr>
          <a:lstStyle/>
          <a:p>
            <a:r>
              <a:rPr kumimoji="1" lang="en-US" altLang="ja-JP" b="1" dirty="0" err="1" smtClean="0"/>
              <a:t>rdf</a:t>
            </a:r>
            <a:r>
              <a:rPr kumimoji="1" lang="en-US" altLang="ja-JP" b="1" dirty="0" smtClean="0"/>
              <a:t> </a:t>
            </a:r>
            <a:r>
              <a:rPr lang="en-US" altLang="ja-JP" b="1" dirty="0" smtClean="0"/>
              <a:t>file </a:t>
            </a:r>
            <a:r>
              <a:rPr lang="ja-JP" altLang="en-US" b="1" dirty="0" smtClean="0"/>
              <a:t>の順番と測定の関係例</a:t>
            </a:r>
            <a:endParaRPr kumimoji="1" lang="ja-JP" altLang="en-US" b="1" dirty="0"/>
          </a:p>
        </p:txBody>
      </p:sp>
      <p:sp>
        <p:nvSpPr>
          <p:cNvPr id="8" name="テキスト ボックス 7"/>
          <p:cNvSpPr txBox="1"/>
          <p:nvPr/>
        </p:nvSpPr>
        <p:spPr>
          <a:xfrm>
            <a:off x="683568" y="5045486"/>
            <a:ext cx="7887444" cy="1569660"/>
          </a:xfrm>
          <a:prstGeom prst="rect">
            <a:avLst/>
          </a:prstGeom>
          <a:noFill/>
        </p:spPr>
        <p:txBody>
          <a:bodyPr wrap="square" rtlCol="0">
            <a:spAutoFit/>
          </a:bodyPr>
          <a:lstStyle/>
          <a:p>
            <a:r>
              <a:rPr lang="ja-JP" altLang="en-US" sz="1600" dirty="0" smtClean="0"/>
              <a:t>例としては本測定は</a:t>
            </a:r>
            <a:r>
              <a:rPr lang="en-US" altLang="ja-JP" sz="1600" dirty="0" smtClean="0"/>
              <a:t>0096.rdf</a:t>
            </a:r>
            <a:r>
              <a:rPr lang="ja-JP" altLang="en-US" sz="1600" dirty="0" smtClean="0"/>
              <a:t>～</a:t>
            </a:r>
            <a:r>
              <a:rPr lang="en-US" altLang="ja-JP" sz="1600" dirty="0" smtClean="0"/>
              <a:t>0122.rdf</a:t>
            </a:r>
            <a:r>
              <a:rPr lang="ja-JP" altLang="en-US" sz="1600" dirty="0" smtClean="0"/>
              <a:t>のデータが該当します。</a:t>
            </a:r>
            <a:endParaRPr lang="en-US" altLang="ja-JP" sz="1600" dirty="0" smtClean="0"/>
          </a:p>
          <a:p>
            <a:r>
              <a:rPr kumimoji="1" lang="ja-JP" altLang="en-US" sz="1600" dirty="0" smtClean="0"/>
              <a:t>どの</a:t>
            </a:r>
            <a:r>
              <a:rPr kumimoji="1" lang="en-US" altLang="ja-JP" sz="1600" dirty="0" err="1" smtClean="0"/>
              <a:t>rdf</a:t>
            </a:r>
            <a:r>
              <a:rPr kumimoji="1" lang="en-US" altLang="ja-JP" sz="1600" dirty="0" smtClean="0"/>
              <a:t> file</a:t>
            </a:r>
            <a:r>
              <a:rPr kumimoji="1" lang="ja-JP" altLang="en-US" sz="1600" dirty="0" smtClean="0"/>
              <a:t>がどの目的に当たるのかをログノートを見ながら書き出しましょう。</a:t>
            </a:r>
            <a:endParaRPr kumimoji="1" lang="en-US" altLang="ja-JP" sz="1600" dirty="0" smtClean="0"/>
          </a:p>
          <a:p>
            <a:r>
              <a:rPr lang="en-US" altLang="ja-JP" sz="1600" dirty="0" err="1" smtClean="0"/>
              <a:t>rdf</a:t>
            </a:r>
            <a:r>
              <a:rPr lang="en-US" altLang="ja-JP" sz="1600" dirty="0" smtClean="0"/>
              <a:t> file</a:t>
            </a:r>
            <a:r>
              <a:rPr lang="ja-JP" altLang="en-US" sz="1600" dirty="0" smtClean="0"/>
              <a:t>↔測定の目的↔自分で決めた</a:t>
            </a:r>
            <a:r>
              <a:rPr lang="en-US" altLang="ja-JP" sz="1600" dirty="0" smtClean="0"/>
              <a:t>ID</a:t>
            </a:r>
            <a:r>
              <a:rPr lang="ja-JP" altLang="en-US" sz="1600" dirty="0" err="1" smtClean="0"/>
              <a:t>、</a:t>
            </a:r>
            <a:r>
              <a:rPr lang="ja-JP" altLang="en-US" sz="1600" dirty="0" smtClean="0"/>
              <a:t>という関係が決まったはずです。</a:t>
            </a:r>
            <a:endParaRPr kumimoji="1" lang="en-US" altLang="ja-JP" sz="1600" dirty="0" smtClean="0"/>
          </a:p>
          <a:p>
            <a:r>
              <a:rPr lang="ja-JP" altLang="en-US" sz="1600" dirty="0" smtClean="0"/>
              <a:t>この関係がわかったら、それを</a:t>
            </a:r>
            <a:r>
              <a:rPr lang="en-US" altLang="ja-JP" sz="1600" dirty="0" smtClean="0"/>
              <a:t>CRABAT</a:t>
            </a:r>
            <a:r>
              <a:rPr lang="ja-JP" altLang="en-US" sz="1600" dirty="0" smtClean="0"/>
              <a:t>に教えてやる必要があります。</a:t>
            </a:r>
            <a:endParaRPr lang="en-US" altLang="ja-JP" sz="1600" dirty="0" smtClean="0"/>
          </a:p>
          <a:p>
            <a:r>
              <a:rPr kumimoji="1" lang="ja-JP" altLang="en-US" sz="1600" dirty="0" smtClean="0"/>
              <a:t>それを書き込むのは</a:t>
            </a:r>
            <a:r>
              <a:rPr kumimoji="1" lang="en-US" altLang="ja-JP" sz="1600" dirty="0" smtClean="0"/>
              <a:t>run.cxx</a:t>
            </a:r>
            <a:r>
              <a:rPr kumimoji="1" lang="ja-JP" altLang="en-US" sz="1600" dirty="0" smtClean="0"/>
              <a:t>です。</a:t>
            </a:r>
            <a:r>
              <a:rPr kumimoji="1" lang="en-US" altLang="ja-JP" sz="1600" dirty="0" smtClean="0"/>
              <a:t>run.cxx</a:t>
            </a:r>
            <a:r>
              <a:rPr kumimoji="1" lang="ja-JP" altLang="en-US" sz="1600" dirty="0" smtClean="0"/>
              <a:t>をエディタで開いてください。</a:t>
            </a:r>
            <a:endParaRPr kumimoji="1" lang="en-US" altLang="ja-JP" sz="1600" dirty="0" smtClean="0"/>
          </a:p>
          <a:p>
            <a:endParaRPr kumimoji="1" lang="ja-JP" altLang="en-US" sz="1600" dirty="0"/>
          </a:p>
        </p:txBody>
      </p:sp>
    </p:spTree>
    <p:extLst>
      <p:ext uri="{BB962C8B-B14F-4D97-AF65-F5344CB8AC3E}">
        <p14:creationId xmlns:p14="http://schemas.microsoft.com/office/powerpoint/2010/main" val="14035780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Picture 2" descr="C:\Text_crabat\run_cxx.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4308" y="2223616"/>
            <a:ext cx="6582148" cy="4262885"/>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p:cNvSpPr txBox="1"/>
          <p:nvPr/>
        </p:nvSpPr>
        <p:spPr>
          <a:xfrm>
            <a:off x="6444208" y="6516052"/>
            <a:ext cx="2592288" cy="369332"/>
          </a:xfrm>
          <a:prstGeom prst="rect">
            <a:avLst/>
          </a:prstGeom>
          <a:noFill/>
        </p:spPr>
        <p:txBody>
          <a:bodyPr wrap="square" rtlCol="0">
            <a:spAutoFit/>
          </a:bodyPr>
          <a:lstStyle/>
          <a:p>
            <a:r>
              <a:rPr kumimoji="1" lang="en-US" altLang="ja-JP" b="1" dirty="0" smtClean="0"/>
              <a:t>run.cxx</a:t>
            </a:r>
            <a:r>
              <a:rPr kumimoji="1" lang="ja-JP" altLang="en-US" b="1" dirty="0" smtClean="0"/>
              <a:t>一部抜粋</a:t>
            </a:r>
            <a:endParaRPr kumimoji="1" lang="ja-JP" altLang="en-US" b="1" dirty="0"/>
          </a:p>
        </p:txBody>
      </p:sp>
      <p:sp>
        <p:nvSpPr>
          <p:cNvPr id="10" name="円/楕円 9"/>
          <p:cNvSpPr/>
          <p:nvPr/>
        </p:nvSpPr>
        <p:spPr>
          <a:xfrm>
            <a:off x="2695426" y="3314262"/>
            <a:ext cx="1156494" cy="186746"/>
          </a:xfrm>
          <a:prstGeom prst="ellipse">
            <a:avLst/>
          </a:prstGeom>
          <a:noFill/>
          <a:ln w="22225">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539552" y="1052736"/>
            <a:ext cx="8604448" cy="1200329"/>
          </a:xfrm>
          <a:prstGeom prst="rect">
            <a:avLst/>
          </a:prstGeom>
          <a:noFill/>
        </p:spPr>
        <p:txBody>
          <a:bodyPr wrap="square" rtlCol="0">
            <a:spAutoFit/>
          </a:bodyPr>
          <a:lstStyle/>
          <a:p>
            <a:r>
              <a:rPr kumimoji="1" lang="en-US" altLang="ja-JP" dirty="0" smtClean="0"/>
              <a:t>run.cxx</a:t>
            </a:r>
            <a:r>
              <a:rPr kumimoji="1" lang="ja-JP" altLang="en-US" dirty="0" smtClean="0"/>
              <a:t>は図のような部分があります。ここで</a:t>
            </a:r>
            <a:r>
              <a:rPr lang="en-US" altLang="ja-JP" dirty="0" err="1"/>
              <a:t>rdf</a:t>
            </a:r>
            <a:r>
              <a:rPr lang="en-US" altLang="ja-JP" dirty="0"/>
              <a:t> file</a:t>
            </a:r>
            <a:r>
              <a:rPr lang="ja-JP" altLang="en-US" dirty="0"/>
              <a:t>↔測定の目的↔自分で決めた</a:t>
            </a:r>
            <a:r>
              <a:rPr lang="en-US" altLang="ja-JP" dirty="0" smtClean="0"/>
              <a:t>ID</a:t>
            </a:r>
            <a:r>
              <a:rPr lang="ja-JP" altLang="en-US" dirty="0" err="1" smtClean="0"/>
              <a:t>、</a:t>
            </a:r>
            <a:r>
              <a:rPr lang="ja-JP" altLang="en-US" dirty="0" smtClean="0"/>
              <a:t>の関係を指定しましょう。</a:t>
            </a:r>
            <a:r>
              <a:rPr lang="en-US" altLang="ja-JP" dirty="0" smtClean="0"/>
              <a:t>CRABAT</a:t>
            </a:r>
            <a:r>
              <a:rPr lang="ja-JP" altLang="en-US" dirty="0" smtClean="0"/>
              <a:t>は、目的に合わない</a:t>
            </a:r>
            <a:r>
              <a:rPr lang="en-US" altLang="ja-JP" dirty="0" err="1" smtClean="0"/>
              <a:t>rdf</a:t>
            </a:r>
            <a:r>
              <a:rPr lang="en-US" altLang="ja-JP" dirty="0" smtClean="0"/>
              <a:t> file</a:t>
            </a:r>
            <a:r>
              <a:rPr lang="ja-JP" altLang="en-US" dirty="0" smtClean="0"/>
              <a:t>は自動的な解析からはずす、というやり方をするので、ここでは「目的に合わない</a:t>
            </a:r>
            <a:r>
              <a:rPr lang="en-US" altLang="ja-JP" dirty="0" err="1" smtClean="0"/>
              <a:t>rdf</a:t>
            </a:r>
            <a:r>
              <a:rPr lang="ja-JP" altLang="en-US" dirty="0"/>
              <a:t> </a:t>
            </a:r>
            <a:r>
              <a:rPr lang="en-US" altLang="ja-JP" dirty="0" smtClean="0"/>
              <a:t>file</a:t>
            </a:r>
            <a:r>
              <a:rPr lang="ja-JP" altLang="en-US" dirty="0" smtClean="0"/>
              <a:t>」を指定してください。先ほど挙げた本測定を例とすると具体的な指定の仕方は以下のようになります。</a:t>
            </a:r>
            <a:endParaRPr kumimoji="1" lang="ja-JP" altLang="en-US" dirty="0"/>
          </a:p>
        </p:txBody>
      </p:sp>
      <p:cxnSp>
        <p:nvCxnSpPr>
          <p:cNvPr id="12" name="直線コネクタ 11"/>
          <p:cNvCxnSpPr>
            <a:stCxn id="18" idx="2"/>
            <a:endCxn id="10" idx="2"/>
          </p:cNvCxnSpPr>
          <p:nvPr/>
        </p:nvCxnSpPr>
        <p:spPr>
          <a:xfrm>
            <a:off x="1446236" y="3150260"/>
            <a:ext cx="1249190" cy="257375"/>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flipV="1">
            <a:off x="2915816" y="3645023"/>
            <a:ext cx="1656184" cy="1"/>
          </a:xfrm>
          <a:prstGeom prst="line">
            <a:avLst/>
          </a:prstGeom>
          <a:ln w="15875">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flipV="1">
            <a:off x="5508104" y="3783723"/>
            <a:ext cx="504056" cy="1"/>
          </a:xfrm>
          <a:prstGeom prst="line">
            <a:avLst/>
          </a:prstGeom>
          <a:ln>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798164" y="2780928"/>
            <a:ext cx="1296144" cy="369332"/>
          </a:xfrm>
          <a:prstGeom prst="rect">
            <a:avLst/>
          </a:prstGeom>
          <a:noFill/>
        </p:spPr>
        <p:txBody>
          <a:bodyPr wrap="square" rtlCol="0">
            <a:spAutoFit/>
          </a:bodyPr>
          <a:lstStyle/>
          <a:p>
            <a:r>
              <a:rPr kumimoji="1" lang="en-US" altLang="ja-JP" dirty="0" smtClean="0"/>
              <a:t>ID</a:t>
            </a:r>
            <a:r>
              <a:rPr kumimoji="1" lang="ja-JP" altLang="en-US" dirty="0" smtClean="0"/>
              <a:t>を指定</a:t>
            </a:r>
            <a:endParaRPr kumimoji="1" lang="ja-JP" altLang="en-US" dirty="0"/>
          </a:p>
        </p:txBody>
      </p:sp>
      <p:cxnSp>
        <p:nvCxnSpPr>
          <p:cNvPr id="22" name="直線コネクタ 21"/>
          <p:cNvCxnSpPr>
            <a:stCxn id="23" idx="3"/>
          </p:cNvCxnSpPr>
          <p:nvPr/>
        </p:nvCxnSpPr>
        <p:spPr>
          <a:xfrm flipV="1">
            <a:off x="1446236" y="3645024"/>
            <a:ext cx="2405684" cy="893343"/>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150092" y="3522704"/>
            <a:ext cx="1296144" cy="2031325"/>
          </a:xfrm>
          <a:prstGeom prst="rect">
            <a:avLst/>
          </a:prstGeom>
          <a:noFill/>
        </p:spPr>
        <p:txBody>
          <a:bodyPr wrap="square" rtlCol="0">
            <a:spAutoFit/>
          </a:bodyPr>
          <a:lstStyle/>
          <a:p>
            <a:r>
              <a:rPr kumimoji="1" lang="ja-JP" altLang="en-US" dirty="0" smtClean="0"/>
              <a:t>本</a:t>
            </a:r>
            <a:r>
              <a:rPr lang="ja-JP" altLang="en-US" dirty="0" smtClean="0"/>
              <a:t>測定は</a:t>
            </a:r>
            <a:r>
              <a:rPr lang="en-US" altLang="ja-JP" dirty="0" smtClean="0"/>
              <a:t>0096.rdf</a:t>
            </a:r>
            <a:r>
              <a:rPr lang="ja-JP" altLang="en-US" dirty="0" smtClean="0"/>
              <a:t>～</a:t>
            </a:r>
            <a:r>
              <a:rPr lang="en-US" altLang="ja-JP" dirty="0" smtClean="0"/>
              <a:t>122.rdf</a:t>
            </a:r>
            <a:r>
              <a:rPr lang="ja-JP" altLang="en-US" dirty="0" smtClean="0"/>
              <a:t>なので、それと違う</a:t>
            </a:r>
            <a:r>
              <a:rPr lang="en-US" altLang="ja-JP" dirty="0" err="1" smtClean="0"/>
              <a:t>rdf</a:t>
            </a:r>
            <a:r>
              <a:rPr lang="en-US" altLang="ja-JP" dirty="0" smtClean="0"/>
              <a:t> file</a:t>
            </a:r>
            <a:r>
              <a:rPr lang="ja-JP" altLang="en-US" dirty="0" smtClean="0"/>
              <a:t>を指定してください。</a:t>
            </a:r>
            <a:endParaRPr kumimoji="1" lang="ja-JP" altLang="en-US" dirty="0"/>
          </a:p>
        </p:txBody>
      </p:sp>
      <p:cxnSp>
        <p:nvCxnSpPr>
          <p:cNvPr id="28" name="直線コネクタ 27"/>
          <p:cNvCxnSpPr>
            <a:stCxn id="30" idx="3"/>
          </p:cNvCxnSpPr>
          <p:nvPr/>
        </p:nvCxnSpPr>
        <p:spPr>
          <a:xfrm flipV="1">
            <a:off x="1878284" y="3797426"/>
            <a:ext cx="3879963" cy="2427116"/>
          </a:xfrm>
          <a:prstGeom prst="line">
            <a:avLst/>
          </a:prstGeom>
          <a:ln w="19050">
            <a:solidFill>
              <a:schemeClr val="accent5">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150092" y="5762877"/>
            <a:ext cx="1728192" cy="923330"/>
          </a:xfrm>
          <a:prstGeom prst="rect">
            <a:avLst/>
          </a:prstGeom>
          <a:noFill/>
        </p:spPr>
        <p:txBody>
          <a:bodyPr wrap="square" rtlCol="0">
            <a:spAutoFit/>
          </a:bodyPr>
          <a:lstStyle/>
          <a:p>
            <a:r>
              <a:rPr kumimoji="1" lang="ja-JP" altLang="en-US" dirty="0" smtClean="0"/>
              <a:t>本測定を表す「</a:t>
            </a:r>
            <a:r>
              <a:rPr kumimoji="1" lang="en-US" altLang="ja-JP" dirty="0" smtClean="0"/>
              <a:t>physics</a:t>
            </a:r>
            <a:r>
              <a:rPr kumimoji="1" lang="ja-JP" altLang="en-US" dirty="0" smtClean="0"/>
              <a:t>」を記入してください。</a:t>
            </a:r>
            <a:endParaRPr kumimoji="1" lang="ja-JP" altLang="en-US" dirty="0"/>
          </a:p>
        </p:txBody>
      </p:sp>
    </p:spTree>
    <p:extLst>
      <p:ext uri="{BB962C8B-B14F-4D97-AF65-F5344CB8AC3E}">
        <p14:creationId xmlns:p14="http://schemas.microsoft.com/office/powerpoint/2010/main" val="738347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CRABAT</a:t>
            </a:r>
            <a:r>
              <a:rPr lang="ja-JP" altLang="en-US" dirty="0" smtClean="0"/>
              <a:t>を動かす</a:t>
            </a:r>
            <a:endParaRPr lang="ja-JP" altLang="en-US" dirty="0"/>
          </a:p>
        </p:txBody>
      </p:sp>
      <p:sp>
        <p:nvSpPr>
          <p:cNvPr id="3" name="テキスト ボックス 2"/>
          <p:cNvSpPr txBox="1"/>
          <p:nvPr/>
        </p:nvSpPr>
        <p:spPr>
          <a:xfrm>
            <a:off x="539552" y="1607814"/>
            <a:ext cx="8031460" cy="1569660"/>
          </a:xfrm>
          <a:prstGeom prst="rect">
            <a:avLst/>
          </a:prstGeom>
          <a:noFill/>
        </p:spPr>
        <p:txBody>
          <a:bodyPr wrap="square" rtlCol="0">
            <a:spAutoFit/>
          </a:bodyPr>
          <a:lstStyle/>
          <a:p>
            <a:r>
              <a:rPr lang="en-US" altLang="ja-JP" sz="1600" dirty="0" smtClean="0"/>
              <a:t>root file</a:t>
            </a:r>
            <a:r>
              <a:rPr lang="ja-JP" altLang="en-US" sz="1600" dirty="0" smtClean="0"/>
              <a:t>のあるディレクトリの指定、解析後の</a:t>
            </a:r>
            <a:r>
              <a:rPr lang="en-US" altLang="ja-JP" sz="1600" dirty="0" smtClean="0"/>
              <a:t>root file</a:t>
            </a:r>
            <a:r>
              <a:rPr lang="ja-JP" altLang="en-US" sz="1600" dirty="0" smtClean="0"/>
              <a:t>のディレクトリの指定、</a:t>
            </a:r>
            <a:r>
              <a:rPr lang="en-US" altLang="ja-JP" sz="1600" dirty="0"/>
              <a:t> </a:t>
            </a:r>
            <a:r>
              <a:rPr lang="en-US" altLang="ja-JP" sz="1600" dirty="0" err="1"/>
              <a:t>rdf</a:t>
            </a:r>
            <a:r>
              <a:rPr lang="en-US" altLang="ja-JP" sz="1600" dirty="0"/>
              <a:t> file</a:t>
            </a:r>
            <a:r>
              <a:rPr lang="ja-JP" altLang="en-US" sz="1600" dirty="0"/>
              <a:t>↔測定の目的↔自分で決めた</a:t>
            </a:r>
            <a:r>
              <a:rPr lang="en-US" altLang="ja-JP" sz="1600" dirty="0" smtClean="0"/>
              <a:t>ID</a:t>
            </a:r>
            <a:r>
              <a:rPr lang="ja-JP" altLang="en-US" sz="1600" dirty="0" smtClean="0"/>
              <a:t>の指定、が終われば、</a:t>
            </a:r>
            <a:r>
              <a:rPr lang="en-US" altLang="ja-JP" sz="1600" dirty="0" smtClean="0"/>
              <a:t>CRABAT</a:t>
            </a:r>
            <a:r>
              <a:rPr lang="ja-JP" altLang="en-US" sz="1600" dirty="0" smtClean="0"/>
              <a:t>の</a:t>
            </a:r>
            <a:r>
              <a:rPr lang="ja-JP" altLang="en-US" sz="1600" dirty="0"/>
              <a:t>同一目的の測定が記録されたファイルを、パソコンの能力を最大限に引き出しながら</a:t>
            </a:r>
            <a:r>
              <a:rPr lang="ja-JP" altLang="en-US" sz="1600" dirty="0" smtClean="0"/>
              <a:t>、自動的</a:t>
            </a:r>
            <a:r>
              <a:rPr lang="ja-JP" altLang="en-US" sz="1600" dirty="0"/>
              <a:t>に解析</a:t>
            </a:r>
            <a:r>
              <a:rPr lang="ja-JP" altLang="en-US" sz="1600" dirty="0" smtClean="0"/>
              <a:t>する機能を使うことができます。</a:t>
            </a:r>
            <a:endParaRPr lang="en-US" altLang="ja-JP" sz="1600" dirty="0" smtClean="0"/>
          </a:p>
          <a:p>
            <a:r>
              <a:rPr lang="en-US" altLang="ja-JP" sz="1600" dirty="0" smtClean="0"/>
              <a:t>CRABAT</a:t>
            </a:r>
            <a:r>
              <a:rPr lang="ja-JP" altLang="en-US" sz="1600" dirty="0" smtClean="0"/>
              <a:t>の実行ファイルがあるディレクトリ上で</a:t>
            </a:r>
            <a:r>
              <a:rPr lang="ja-JP" altLang="en-US" sz="1600" dirty="0"/>
              <a:t>図のよう</a:t>
            </a:r>
            <a:r>
              <a:rPr lang="ja-JP" altLang="en-US" sz="1600" dirty="0" smtClean="0"/>
              <a:t>に入力してください。オプションの意味も書いてあります。</a:t>
            </a:r>
            <a:endParaRPr lang="en-US" altLang="ja-JP" sz="1600" dirty="0" smtClean="0"/>
          </a:p>
        </p:txBody>
      </p:sp>
      <p:pic>
        <p:nvPicPr>
          <p:cNvPr id="1026" name="Picture 2" descr="C:\Text_crabat\command_craba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9872" y="3378200"/>
            <a:ext cx="1647825" cy="257175"/>
          </a:xfrm>
          <a:prstGeom prst="rect">
            <a:avLst/>
          </a:prstGeom>
          <a:noFill/>
          <a:extLst>
            <a:ext uri="{909E8E84-426E-40DD-AFC4-6F175D3DCCD1}">
              <a14:hiddenFill xmlns:a14="http://schemas.microsoft.com/office/drawing/2010/main">
                <a:solidFill>
                  <a:srgbClr val="FFFFFF"/>
                </a:solidFill>
              </a14:hiddenFill>
            </a:ext>
          </a:extLst>
        </p:spPr>
      </p:pic>
      <p:sp>
        <p:nvSpPr>
          <p:cNvPr id="10" name="円/楕円 9"/>
          <p:cNvSpPr/>
          <p:nvPr/>
        </p:nvSpPr>
        <p:spPr>
          <a:xfrm>
            <a:off x="4165141" y="3378201"/>
            <a:ext cx="550875" cy="257174"/>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円/楕円 10"/>
          <p:cNvSpPr/>
          <p:nvPr/>
        </p:nvSpPr>
        <p:spPr>
          <a:xfrm>
            <a:off x="4707632" y="3378200"/>
            <a:ext cx="275437" cy="257174"/>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2" name="直線コネクタ 11"/>
          <p:cNvCxnSpPr>
            <a:stCxn id="10" idx="3"/>
            <a:endCxn id="15" idx="0"/>
          </p:cNvCxnSpPr>
          <p:nvPr/>
        </p:nvCxnSpPr>
        <p:spPr>
          <a:xfrm flipH="1">
            <a:off x="3313022" y="3597713"/>
            <a:ext cx="932793" cy="444141"/>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1651006" y="4041854"/>
            <a:ext cx="3324032" cy="2308324"/>
          </a:xfrm>
          <a:prstGeom prst="rect">
            <a:avLst/>
          </a:prstGeom>
          <a:noFill/>
        </p:spPr>
        <p:txBody>
          <a:bodyPr wrap="square" rtlCol="0">
            <a:spAutoFit/>
          </a:bodyPr>
          <a:lstStyle/>
          <a:p>
            <a:r>
              <a:rPr kumimoji="1" lang="ja-JP" altLang="en-US" dirty="0" smtClean="0"/>
              <a:t>ここで</a:t>
            </a:r>
            <a:r>
              <a:rPr kumimoji="1" lang="en-US" altLang="ja-JP" dirty="0" smtClean="0"/>
              <a:t>Analyzer.cxx</a:t>
            </a:r>
            <a:r>
              <a:rPr lang="ja-JP" altLang="en-US" dirty="0" smtClean="0"/>
              <a:t>に記入されたどの部分の解析をするかを指定できます。</a:t>
            </a:r>
            <a:endParaRPr lang="en-US" altLang="ja-JP" dirty="0" smtClean="0"/>
          </a:p>
          <a:p>
            <a:r>
              <a:rPr kumimoji="1" lang="en-US" altLang="ja-JP" dirty="0" smtClean="0"/>
              <a:t>p…PPAC</a:t>
            </a:r>
          </a:p>
          <a:p>
            <a:r>
              <a:rPr lang="en-US" altLang="ja-JP" dirty="0" smtClean="0"/>
              <a:t>s…SSD</a:t>
            </a:r>
          </a:p>
          <a:p>
            <a:r>
              <a:rPr kumimoji="1" lang="en-US" altLang="ja-JP" dirty="0" smtClean="0"/>
              <a:t>d…detailed data</a:t>
            </a:r>
          </a:p>
          <a:p>
            <a:r>
              <a:rPr lang="ja-JP" altLang="en-US" dirty="0" smtClean="0"/>
              <a:t>詳しくは</a:t>
            </a:r>
            <a:r>
              <a:rPr lang="en-US" altLang="ja-JP" dirty="0" smtClean="0"/>
              <a:t>README</a:t>
            </a:r>
            <a:r>
              <a:rPr lang="ja-JP" altLang="en-US" dirty="0" smtClean="0"/>
              <a:t>や</a:t>
            </a:r>
            <a:r>
              <a:rPr lang="en-US" altLang="ja-JP" dirty="0" smtClean="0"/>
              <a:t>Analyzer.cxx</a:t>
            </a:r>
            <a:r>
              <a:rPr lang="ja-JP" altLang="en-US" dirty="0" smtClean="0"/>
              <a:t>に書かれています。</a:t>
            </a:r>
            <a:endParaRPr kumimoji="1" lang="ja-JP" altLang="en-US" dirty="0"/>
          </a:p>
        </p:txBody>
      </p:sp>
      <p:cxnSp>
        <p:nvCxnSpPr>
          <p:cNvPr id="17" name="直線コネクタ 16"/>
          <p:cNvCxnSpPr/>
          <p:nvPr/>
        </p:nvCxnSpPr>
        <p:spPr>
          <a:xfrm flipV="1">
            <a:off x="4983069" y="3378200"/>
            <a:ext cx="872455" cy="128588"/>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6012160" y="3075636"/>
            <a:ext cx="3024336" cy="3139321"/>
          </a:xfrm>
          <a:prstGeom prst="rect">
            <a:avLst/>
          </a:prstGeom>
          <a:noFill/>
        </p:spPr>
        <p:txBody>
          <a:bodyPr wrap="square" rtlCol="0">
            <a:spAutoFit/>
          </a:bodyPr>
          <a:lstStyle/>
          <a:p>
            <a:r>
              <a:rPr kumimoji="1" lang="ja-JP" altLang="en-US" dirty="0" smtClean="0"/>
              <a:t>「</a:t>
            </a:r>
            <a:r>
              <a:rPr kumimoji="1" lang="en-US" altLang="ja-JP" dirty="0" smtClean="0"/>
              <a:t>L</a:t>
            </a:r>
            <a:r>
              <a:rPr kumimoji="1" lang="ja-JP" altLang="en-US" dirty="0" smtClean="0"/>
              <a:t>」と指定すると</a:t>
            </a:r>
            <a:r>
              <a:rPr kumimoji="1" lang="en-US" altLang="ja-JP" dirty="0" err="1" smtClean="0"/>
              <a:t>run.conf</a:t>
            </a:r>
            <a:r>
              <a:rPr kumimoji="1" lang="ja-JP" altLang="en-US" dirty="0" smtClean="0"/>
              <a:t>内の</a:t>
            </a:r>
            <a:r>
              <a:rPr kumimoji="1" lang="en-US" altLang="ja-JP" dirty="0" err="1" smtClean="0"/>
              <a:t>Hflag</a:t>
            </a:r>
            <a:r>
              <a:rPr kumimoji="1" lang="ja-JP" altLang="en-US" dirty="0" smtClean="0"/>
              <a:t>で指定する</a:t>
            </a:r>
            <a:r>
              <a:rPr kumimoji="1" lang="en-US" altLang="ja-JP" dirty="0" smtClean="0"/>
              <a:t>ID</a:t>
            </a:r>
            <a:r>
              <a:rPr kumimoji="1" lang="ja-JP" altLang="en-US" dirty="0" smtClean="0"/>
              <a:t>に該当する同一目的の</a:t>
            </a:r>
            <a:r>
              <a:rPr kumimoji="1" lang="en-US" altLang="ja-JP" dirty="0" err="1" smtClean="0"/>
              <a:t>rdf</a:t>
            </a:r>
            <a:r>
              <a:rPr kumimoji="1" lang="en-US" altLang="ja-JP" dirty="0" smtClean="0"/>
              <a:t> file</a:t>
            </a:r>
            <a:r>
              <a:rPr kumimoji="1" lang="ja-JP" altLang="en-US" dirty="0" smtClean="0"/>
              <a:t>を自動的にすべて解析してくれます。</a:t>
            </a:r>
            <a:endParaRPr kumimoji="1" lang="en-US" altLang="ja-JP" dirty="0" smtClean="0"/>
          </a:p>
          <a:p>
            <a:r>
              <a:rPr lang="ja-JP" altLang="en-US" dirty="0"/>
              <a:t>パソコンにはコアがあり、その数はパソコンごとに決まっています。</a:t>
            </a:r>
            <a:r>
              <a:rPr lang="ja-JP" altLang="en-US" dirty="0" smtClean="0"/>
              <a:t>「</a:t>
            </a:r>
            <a:r>
              <a:rPr lang="en-US" altLang="ja-JP" dirty="0" smtClean="0"/>
              <a:t>-L</a:t>
            </a:r>
            <a:r>
              <a:rPr lang="ja-JP" altLang="en-US" dirty="0" smtClean="0"/>
              <a:t>」オプションをつけるとそのコアの数分の能力を最大限使ってパソコンが同時に解析を進めてくれます。</a:t>
            </a:r>
            <a:endParaRPr lang="en-US" altLang="ja-JP" dirty="0" smtClean="0"/>
          </a:p>
          <a:p>
            <a:endParaRPr lang="en-US" altLang="ja-JP" dirty="0" smtClean="0"/>
          </a:p>
        </p:txBody>
      </p:sp>
    </p:spTree>
    <p:extLst>
      <p:ext uri="{BB962C8B-B14F-4D97-AF65-F5344CB8AC3E}">
        <p14:creationId xmlns:p14="http://schemas.microsoft.com/office/powerpoint/2010/main" val="35910712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smtClean="0"/>
              <a:t>CRABAT</a:t>
            </a:r>
            <a:r>
              <a:rPr lang="ja-JP" altLang="en-US" dirty="0" smtClean="0"/>
              <a:t>を動かす</a:t>
            </a:r>
            <a:endParaRPr lang="ja-JP" altLang="en-US" dirty="0"/>
          </a:p>
        </p:txBody>
      </p:sp>
      <p:sp>
        <p:nvSpPr>
          <p:cNvPr id="3" name="テキスト ボックス 2"/>
          <p:cNvSpPr txBox="1"/>
          <p:nvPr/>
        </p:nvSpPr>
        <p:spPr>
          <a:xfrm>
            <a:off x="3995936" y="1676358"/>
            <a:ext cx="4431060" cy="830997"/>
          </a:xfrm>
          <a:prstGeom prst="rect">
            <a:avLst/>
          </a:prstGeom>
          <a:noFill/>
        </p:spPr>
        <p:txBody>
          <a:bodyPr wrap="square" rtlCol="0">
            <a:spAutoFit/>
          </a:bodyPr>
          <a:lstStyle/>
          <a:p>
            <a:r>
              <a:rPr lang="ja-JP" altLang="en-US" sz="1600" dirty="0" smtClean="0"/>
              <a:t>「</a:t>
            </a:r>
            <a:r>
              <a:rPr lang="en-US" altLang="ja-JP" sz="1600" dirty="0" err="1" smtClean="0"/>
              <a:t>crabat</a:t>
            </a:r>
            <a:r>
              <a:rPr lang="en-US" altLang="ja-JP" sz="1600" dirty="0" smtClean="0"/>
              <a:t> –</a:t>
            </a:r>
            <a:r>
              <a:rPr lang="en-US" altLang="ja-JP" sz="1600" dirty="0" err="1" smtClean="0"/>
              <a:t>psd</a:t>
            </a:r>
            <a:r>
              <a:rPr lang="en-US" altLang="ja-JP" sz="1600" dirty="0" smtClean="0"/>
              <a:t> –L</a:t>
            </a:r>
            <a:r>
              <a:rPr lang="ja-JP" altLang="en-US" sz="1600" dirty="0" smtClean="0"/>
              <a:t>」と端末で入力すると左の</a:t>
            </a:r>
            <a:r>
              <a:rPr lang="ja-JP" altLang="en-US" sz="1600" dirty="0"/>
              <a:t>図</a:t>
            </a:r>
            <a:r>
              <a:rPr lang="ja-JP" altLang="en-US" sz="1600" dirty="0" smtClean="0"/>
              <a:t>のようになります。</a:t>
            </a:r>
            <a:endParaRPr lang="en-US" altLang="ja-JP" sz="1600" dirty="0" smtClean="0"/>
          </a:p>
          <a:p>
            <a:endParaRPr lang="en-US" altLang="ja-JP" sz="1600" dirty="0"/>
          </a:p>
        </p:txBody>
      </p:sp>
      <p:pic>
        <p:nvPicPr>
          <p:cNvPr id="2051" name="Picture 3" descr="C:\Text_crabat\crabat_loo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540627"/>
            <a:ext cx="2808312" cy="4642050"/>
          </a:xfrm>
          <a:prstGeom prst="rect">
            <a:avLst/>
          </a:prstGeom>
          <a:noFill/>
          <a:extLst>
            <a:ext uri="{909E8E84-426E-40DD-AFC4-6F175D3DCCD1}">
              <a14:hiddenFill xmlns:a14="http://schemas.microsoft.com/office/drawing/2010/main">
                <a:solidFill>
                  <a:srgbClr val="FFFFFF"/>
                </a:solidFill>
              </a14:hiddenFill>
            </a:ext>
          </a:extLst>
        </p:spPr>
      </p:pic>
      <p:sp>
        <p:nvSpPr>
          <p:cNvPr id="18" name="円/楕円 17"/>
          <p:cNvSpPr/>
          <p:nvPr/>
        </p:nvSpPr>
        <p:spPr>
          <a:xfrm>
            <a:off x="1033469" y="5925503"/>
            <a:ext cx="1234275" cy="257174"/>
          </a:xfrm>
          <a:prstGeom prst="ellipse">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直線コネクタ 19"/>
          <p:cNvCxnSpPr/>
          <p:nvPr/>
        </p:nvCxnSpPr>
        <p:spPr>
          <a:xfrm>
            <a:off x="1033469" y="6054090"/>
            <a:ext cx="226163" cy="335613"/>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1259632" y="6230195"/>
            <a:ext cx="5328592" cy="646331"/>
          </a:xfrm>
          <a:prstGeom prst="rect">
            <a:avLst/>
          </a:prstGeom>
          <a:noFill/>
        </p:spPr>
        <p:txBody>
          <a:bodyPr wrap="square" rtlCol="0">
            <a:spAutoFit/>
          </a:bodyPr>
          <a:lstStyle/>
          <a:p>
            <a:r>
              <a:rPr kumimoji="1" lang="en-US" altLang="ja-JP" dirty="0" smtClean="0"/>
              <a:t>Loop</a:t>
            </a:r>
            <a:r>
              <a:rPr lang="ja-JP" altLang="en-US" dirty="0" smtClean="0"/>
              <a:t>が進むごとに数字が上がって行きます。</a:t>
            </a:r>
            <a:endParaRPr lang="en-US" altLang="ja-JP" dirty="0" smtClean="0"/>
          </a:p>
          <a:p>
            <a:endParaRPr kumimoji="1" lang="en-US" altLang="ja-JP" dirty="0" smtClean="0"/>
          </a:p>
        </p:txBody>
      </p:sp>
      <p:sp>
        <p:nvSpPr>
          <p:cNvPr id="14" name="テキスト ボックス 13"/>
          <p:cNvSpPr txBox="1"/>
          <p:nvPr/>
        </p:nvSpPr>
        <p:spPr>
          <a:xfrm>
            <a:off x="4139952" y="2507355"/>
            <a:ext cx="4104456" cy="1477328"/>
          </a:xfrm>
          <a:prstGeom prst="rect">
            <a:avLst/>
          </a:prstGeom>
          <a:noFill/>
        </p:spPr>
        <p:txBody>
          <a:bodyPr wrap="square" rtlCol="0">
            <a:spAutoFit/>
          </a:bodyPr>
          <a:lstStyle/>
          <a:p>
            <a:r>
              <a:rPr kumimoji="1" lang="ja-JP" altLang="en-US" dirty="0" smtClean="0"/>
              <a:t>コアの数だけ同時進行で</a:t>
            </a:r>
            <a:r>
              <a:rPr kumimoji="1" lang="en-US" altLang="ja-JP" dirty="0" smtClean="0"/>
              <a:t>Loop</a:t>
            </a:r>
            <a:r>
              <a:rPr kumimoji="1" lang="ja-JP" altLang="en-US" dirty="0" smtClean="0"/>
              <a:t>が進ん</a:t>
            </a:r>
            <a:r>
              <a:rPr lang="ja-JP" altLang="en-US" dirty="0"/>
              <a:t>で</a:t>
            </a:r>
            <a:r>
              <a:rPr lang="ja-JP" altLang="en-US" dirty="0" smtClean="0"/>
              <a:t>いきます。</a:t>
            </a:r>
            <a:endParaRPr lang="en-US" altLang="ja-JP" dirty="0" smtClean="0"/>
          </a:p>
          <a:p>
            <a:endParaRPr kumimoji="1" lang="en-US" altLang="ja-JP" dirty="0"/>
          </a:p>
          <a:p>
            <a:r>
              <a:rPr lang="en-US" altLang="ja-JP" dirty="0" smtClean="0"/>
              <a:t>CRABAT</a:t>
            </a:r>
            <a:r>
              <a:rPr lang="ja-JP" altLang="en-US" dirty="0" smtClean="0"/>
              <a:t>によって自動的に目的の</a:t>
            </a:r>
            <a:r>
              <a:rPr lang="en-US" altLang="ja-JP" dirty="0" err="1" smtClean="0"/>
              <a:t>rdf</a:t>
            </a:r>
            <a:r>
              <a:rPr lang="en-US" altLang="ja-JP" dirty="0" smtClean="0"/>
              <a:t> file</a:t>
            </a:r>
            <a:r>
              <a:rPr lang="ja-JP" altLang="en-US" dirty="0" smtClean="0"/>
              <a:t>を選別し、</a:t>
            </a:r>
            <a:r>
              <a:rPr lang="en-US" altLang="ja-JP" dirty="0" smtClean="0"/>
              <a:t>Loop</a:t>
            </a:r>
            <a:r>
              <a:rPr lang="ja-JP" altLang="en-US" dirty="0" smtClean="0"/>
              <a:t>を進めていきます。</a:t>
            </a:r>
            <a:endParaRPr kumimoji="1" lang="ja-JP" altLang="en-US" dirty="0"/>
          </a:p>
        </p:txBody>
      </p:sp>
    </p:spTree>
    <p:extLst>
      <p:ext uri="{BB962C8B-B14F-4D97-AF65-F5344CB8AC3E}">
        <p14:creationId xmlns:p14="http://schemas.microsoft.com/office/powerpoint/2010/main" val="22661871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コンテンツ</a:t>
            </a:r>
            <a:endParaRPr kumimoji="1" lang="ja-JP" altLang="en-US" dirty="0"/>
          </a:p>
        </p:txBody>
      </p:sp>
      <p:sp>
        <p:nvSpPr>
          <p:cNvPr id="3" name="コンテンツ プレースホルダー 2"/>
          <p:cNvSpPr>
            <a:spLocks noGrp="1"/>
          </p:cNvSpPr>
          <p:nvPr>
            <p:ph idx="1"/>
          </p:nvPr>
        </p:nvSpPr>
        <p:spPr>
          <a:xfrm>
            <a:off x="105351" y="1631577"/>
            <a:ext cx="8229600" cy="1396752"/>
          </a:xfrm>
        </p:spPr>
        <p:txBody>
          <a:bodyPr>
            <a:normAutofit/>
          </a:bodyPr>
          <a:lstStyle/>
          <a:p>
            <a:pPr>
              <a:buFont typeface="Wingdings" panose="05000000000000000000" pitchFamily="2" charset="2"/>
              <a:buChar char="l"/>
            </a:pPr>
            <a:r>
              <a:rPr lang="en-US" altLang="ja-JP" dirty="0" err="1"/>
              <a:t>r</a:t>
            </a:r>
            <a:r>
              <a:rPr lang="en-US" altLang="ja-JP" dirty="0" err="1" smtClean="0"/>
              <a:t>df</a:t>
            </a:r>
            <a:r>
              <a:rPr lang="en-US" altLang="ja-JP" dirty="0" smtClean="0"/>
              <a:t> file </a:t>
            </a:r>
            <a:r>
              <a:rPr lang="ja-JP" altLang="en-US" dirty="0" smtClean="0"/>
              <a:t>を</a:t>
            </a:r>
            <a:r>
              <a:rPr lang="en-US" altLang="ja-JP" dirty="0" smtClean="0"/>
              <a:t>root file</a:t>
            </a:r>
            <a:r>
              <a:rPr lang="ja-JP" altLang="en-US" dirty="0" smtClean="0"/>
              <a:t>に変換する</a:t>
            </a:r>
            <a:endParaRPr kumimoji="1" lang="en-US" altLang="ja-JP" dirty="0" smtClean="0"/>
          </a:p>
        </p:txBody>
      </p:sp>
      <p:sp>
        <p:nvSpPr>
          <p:cNvPr id="5" name="テキスト ボックス 4"/>
          <p:cNvSpPr txBox="1"/>
          <p:nvPr/>
        </p:nvSpPr>
        <p:spPr>
          <a:xfrm>
            <a:off x="179512" y="3520771"/>
            <a:ext cx="5904656" cy="584775"/>
          </a:xfrm>
          <a:prstGeom prst="rect">
            <a:avLst/>
          </a:prstGeom>
          <a:noFill/>
        </p:spPr>
        <p:txBody>
          <a:bodyPr wrap="square" rtlCol="0">
            <a:spAutoFit/>
          </a:bodyPr>
          <a:lstStyle/>
          <a:p>
            <a:pPr marL="457200" indent="-457200">
              <a:buFont typeface="Wingdings" panose="05000000000000000000" pitchFamily="2" charset="2"/>
              <a:buChar char="l"/>
            </a:pPr>
            <a:r>
              <a:rPr lang="en-US" altLang="ja-JP" sz="3200" dirty="0"/>
              <a:t>r</a:t>
            </a:r>
            <a:r>
              <a:rPr kumimoji="1" lang="en-US" altLang="ja-JP" sz="3200" dirty="0" smtClean="0"/>
              <a:t>oot file</a:t>
            </a:r>
            <a:r>
              <a:rPr kumimoji="1" lang="ja-JP" altLang="en-US" sz="3200" dirty="0" smtClean="0"/>
              <a:t>を</a:t>
            </a:r>
            <a:r>
              <a:rPr kumimoji="1" lang="en-US" altLang="ja-JP" sz="3200" dirty="0" err="1" smtClean="0"/>
              <a:t>crabat</a:t>
            </a:r>
            <a:r>
              <a:rPr kumimoji="1" lang="ja-JP" altLang="en-US" sz="3200" dirty="0" smtClean="0"/>
              <a:t>で解析する</a:t>
            </a:r>
            <a:endParaRPr kumimoji="1" lang="ja-JP" altLang="en-US" sz="3200" dirty="0"/>
          </a:p>
        </p:txBody>
      </p:sp>
      <p:sp>
        <p:nvSpPr>
          <p:cNvPr id="6" name="テキスト ボックス 5"/>
          <p:cNvSpPr txBox="1"/>
          <p:nvPr/>
        </p:nvSpPr>
        <p:spPr>
          <a:xfrm>
            <a:off x="467544" y="4105546"/>
            <a:ext cx="8280920" cy="2308324"/>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smtClean="0"/>
              <a:t>CRABAT</a:t>
            </a:r>
            <a:r>
              <a:rPr lang="ja-JP" altLang="en-US" sz="2400" dirty="0" smtClean="0"/>
              <a:t>のディレクトリ内ファイルの概要</a:t>
            </a:r>
            <a:endParaRPr lang="en-US" altLang="ja-JP" sz="2400" dirty="0" smtClean="0"/>
          </a:p>
          <a:p>
            <a:pPr marL="342900" indent="-342900">
              <a:buFont typeface="Arial" panose="020B0604020202020204" pitchFamily="34" charset="0"/>
              <a:buChar char="•"/>
            </a:pPr>
            <a:r>
              <a:rPr lang="ja-JP" altLang="en-US" sz="2400" dirty="0"/>
              <a:t>ファイル</a:t>
            </a:r>
            <a:r>
              <a:rPr lang="ja-JP" altLang="en-US" sz="2400" dirty="0" smtClean="0"/>
              <a:t>の書き換え</a:t>
            </a:r>
            <a:endParaRPr lang="en-US" altLang="ja-JP" sz="2400" dirty="0" smtClean="0"/>
          </a:p>
          <a:p>
            <a:pPr marL="342900" indent="-342900">
              <a:buFont typeface="Arial" panose="020B0604020202020204" pitchFamily="34" charset="0"/>
              <a:buChar char="•"/>
            </a:pPr>
            <a:r>
              <a:rPr lang="en-US" altLang="ja-JP" sz="2400" dirty="0" smtClean="0"/>
              <a:t>CRABAT</a:t>
            </a:r>
            <a:r>
              <a:rPr lang="ja-JP" altLang="en-US" sz="2400" dirty="0" smtClean="0"/>
              <a:t>を動かす</a:t>
            </a:r>
            <a:endParaRPr lang="en-US" altLang="ja-JP" sz="2400" dirty="0" smtClean="0"/>
          </a:p>
          <a:p>
            <a:pPr marL="342900" indent="-342900">
              <a:buFont typeface="Arial" panose="020B0604020202020204" pitchFamily="34" charset="0"/>
              <a:buChar char="•"/>
            </a:pPr>
            <a:r>
              <a:rPr lang="ja-JP" altLang="en-US" sz="2400" dirty="0"/>
              <a:t>解析</a:t>
            </a:r>
            <a:r>
              <a:rPr lang="ja-JP" altLang="en-US" sz="2400" dirty="0" smtClean="0"/>
              <a:t>の無駄な時間を減らすために</a:t>
            </a:r>
            <a:endParaRPr lang="en-US" altLang="ja-JP" sz="2400" dirty="0" smtClean="0"/>
          </a:p>
          <a:p>
            <a:pPr marL="342900" indent="-342900">
              <a:buFont typeface="Arial" panose="020B0604020202020204" pitchFamily="34" charset="0"/>
              <a:buChar char="•"/>
            </a:pPr>
            <a:r>
              <a:rPr lang="en-US" altLang="ja-JP" sz="2400" dirty="0" err="1" smtClean="0"/>
              <a:t>Analyzer.h</a:t>
            </a:r>
            <a:r>
              <a:rPr lang="ja-JP" altLang="en-US" sz="2400" dirty="0" smtClean="0"/>
              <a:t>の作り方</a:t>
            </a:r>
            <a:endParaRPr lang="en-US" altLang="ja-JP" sz="2400" dirty="0" smtClean="0"/>
          </a:p>
          <a:p>
            <a:pPr marL="342900" indent="-342900">
              <a:buFont typeface="Arial" panose="020B0604020202020204" pitchFamily="34" charset="0"/>
              <a:buChar char="•"/>
            </a:pPr>
            <a:endParaRPr lang="en-US" altLang="ja-JP" sz="2400" dirty="0" smtClean="0"/>
          </a:p>
        </p:txBody>
      </p:sp>
      <p:sp>
        <p:nvSpPr>
          <p:cNvPr id="10" name="テキスト ボックス 9"/>
          <p:cNvSpPr txBox="1"/>
          <p:nvPr/>
        </p:nvSpPr>
        <p:spPr>
          <a:xfrm>
            <a:off x="467544" y="2243499"/>
            <a:ext cx="8676456" cy="1569660"/>
          </a:xfrm>
          <a:prstGeom prst="rect">
            <a:avLst/>
          </a:prstGeom>
          <a:noFill/>
        </p:spPr>
        <p:txBody>
          <a:bodyPr wrap="square" rtlCol="0">
            <a:spAutoFit/>
          </a:bodyPr>
          <a:lstStyle/>
          <a:p>
            <a:pPr marL="342900" indent="-342900">
              <a:buFont typeface="Arial" panose="020B0604020202020204" pitchFamily="34" charset="0"/>
              <a:buChar char="•"/>
            </a:pPr>
            <a:r>
              <a:rPr lang="en-US" altLang="ja-JP" sz="2400" dirty="0" smtClean="0"/>
              <a:t>rdf2root.C…</a:t>
            </a:r>
            <a:r>
              <a:rPr lang="ja-JP" altLang="en-US" sz="2400" dirty="0" smtClean="0"/>
              <a:t>ディレクトリの指定、セットアップに合わせる</a:t>
            </a:r>
            <a:endParaRPr lang="en-US" altLang="ja-JP" sz="2400" dirty="0" smtClean="0"/>
          </a:p>
          <a:p>
            <a:pPr marL="342900" indent="-342900">
              <a:buFont typeface="Arial" panose="020B0604020202020204" pitchFamily="34" charset="0"/>
              <a:buChar char="•"/>
            </a:pPr>
            <a:r>
              <a:rPr lang="en-US" altLang="ja-JP" sz="2400" dirty="0" err="1" smtClean="0"/>
              <a:t>sql</a:t>
            </a:r>
            <a:r>
              <a:rPr lang="en-US" altLang="ja-JP" sz="2400" dirty="0" smtClean="0"/>
              <a:t> file…</a:t>
            </a:r>
            <a:r>
              <a:rPr lang="ja-JP" altLang="en-US" sz="2400" dirty="0" smtClean="0"/>
              <a:t>場所、リンク貼り直し、書き換え</a:t>
            </a:r>
            <a:endParaRPr lang="en-US" altLang="ja-JP" sz="2400" dirty="0" smtClean="0"/>
          </a:p>
          <a:p>
            <a:pPr marL="342900" indent="-342900">
              <a:buFont typeface="Arial" panose="020B0604020202020204" pitchFamily="34" charset="0"/>
              <a:buChar char="•"/>
            </a:pPr>
            <a:r>
              <a:rPr lang="en-US" altLang="ja-JP" sz="2400" dirty="0" smtClean="0"/>
              <a:t>rdf2root</a:t>
            </a:r>
            <a:r>
              <a:rPr lang="ja-JP" altLang="en-US" sz="2400" dirty="0" smtClean="0"/>
              <a:t>を動かす</a:t>
            </a:r>
            <a:endParaRPr lang="en-US" altLang="ja-JP" sz="2400" dirty="0" smtClean="0"/>
          </a:p>
          <a:p>
            <a:pPr marL="342900" indent="-342900">
              <a:buFont typeface="Arial" panose="020B0604020202020204" pitchFamily="34" charset="0"/>
              <a:buChar char="•"/>
            </a:pPr>
            <a:endParaRPr lang="en-US" altLang="ja-JP" sz="2400" dirty="0" smtClean="0"/>
          </a:p>
        </p:txBody>
      </p:sp>
    </p:spTree>
    <p:extLst>
      <p:ext uri="{BB962C8B-B14F-4D97-AF65-F5344CB8AC3E}">
        <p14:creationId xmlns:p14="http://schemas.microsoft.com/office/powerpoint/2010/main" val="22108814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t>解析で無駄な時間を使わないために</a:t>
            </a:r>
            <a:endParaRPr lang="ja-JP" altLang="en-US" dirty="0"/>
          </a:p>
        </p:txBody>
      </p:sp>
      <p:sp>
        <p:nvSpPr>
          <p:cNvPr id="3" name="テキスト ボックス 2"/>
          <p:cNvSpPr txBox="1"/>
          <p:nvPr/>
        </p:nvSpPr>
        <p:spPr>
          <a:xfrm>
            <a:off x="341412" y="1676358"/>
            <a:ext cx="8407052" cy="2554545"/>
          </a:xfrm>
          <a:prstGeom prst="rect">
            <a:avLst/>
          </a:prstGeom>
          <a:noFill/>
        </p:spPr>
        <p:txBody>
          <a:bodyPr wrap="square" rtlCol="0">
            <a:spAutoFit/>
          </a:bodyPr>
          <a:lstStyle/>
          <a:p>
            <a:r>
              <a:rPr lang="ja-JP" altLang="en-US" sz="1600" dirty="0"/>
              <a:t>後後</a:t>
            </a:r>
            <a:r>
              <a:rPr lang="ja-JP" altLang="en-US" sz="1600" dirty="0" smtClean="0"/>
              <a:t>の解析の流れは、</a:t>
            </a:r>
            <a:r>
              <a:rPr lang="en-US" altLang="ja-JP" sz="1600" dirty="0" err="1" smtClean="0"/>
              <a:t>run.h</a:t>
            </a:r>
            <a:r>
              <a:rPr lang="ja-JP" altLang="en-US" sz="1600" dirty="0" smtClean="0"/>
              <a:t>でヒストグラムの定義をして、</a:t>
            </a:r>
            <a:r>
              <a:rPr lang="en-US" altLang="ja-JP" sz="1600" dirty="0" smtClean="0"/>
              <a:t>Analyzer.cxx</a:t>
            </a:r>
            <a:r>
              <a:rPr lang="ja-JP" altLang="en-US" sz="1600" dirty="0" smtClean="0"/>
              <a:t>の内部で計算をして、変数をヒストグラムに詰めていくことになると思います。</a:t>
            </a:r>
            <a:r>
              <a:rPr lang="en-US" altLang="ja-JP" sz="1600" dirty="0" err="1" smtClean="0"/>
              <a:t>Analyzer.h</a:t>
            </a:r>
            <a:r>
              <a:rPr lang="ja-JP" altLang="en-US" sz="1600" dirty="0" err="1" smtClean="0"/>
              <a:t>には</a:t>
            </a:r>
            <a:r>
              <a:rPr lang="ja-JP" altLang="en-US" sz="1600" dirty="0" smtClean="0"/>
              <a:t>変数の定義があります。ここで恐らく関数の定義をすることにもなると思います。</a:t>
            </a:r>
            <a:endParaRPr lang="en-US" altLang="ja-JP" sz="1600" dirty="0" smtClean="0"/>
          </a:p>
          <a:p>
            <a:endParaRPr lang="en-US" altLang="ja-JP" sz="1600" dirty="0"/>
          </a:p>
          <a:p>
            <a:r>
              <a:rPr lang="ja-JP" altLang="en-US" sz="1600" dirty="0" smtClean="0"/>
              <a:t>解析をしていく上で留意しておくべきことは「</a:t>
            </a:r>
            <a:r>
              <a:rPr lang="ja-JP" altLang="en-US" sz="1600" dirty="0" smtClean="0">
                <a:solidFill>
                  <a:srgbClr val="FF0000"/>
                </a:solidFill>
              </a:rPr>
              <a:t>ほとんどのイベントはノイズなどの目的の物理以外で作られてしまっていること</a:t>
            </a:r>
            <a:r>
              <a:rPr lang="ja-JP" altLang="en-US" sz="1600" dirty="0" smtClean="0"/>
              <a:t>」です。これのために関数の計算をまわしていると大変な時間の無駄となります。よって、イベントがノイズ等の無意味なもの由来であるとわかった時点で、そのイベントの</a:t>
            </a:r>
            <a:r>
              <a:rPr lang="ja-JP" altLang="en-US" sz="1600" dirty="0"/>
              <a:t>計算</a:t>
            </a:r>
            <a:r>
              <a:rPr lang="ja-JP" altLang="en-US" sz="1600" dirty="0" smtClean="0"/>
              <a:t>をやめて次のイベントの計算へと移るべきです。その為に「</a:t>
            </a:r>
            <a:r>
              <a:rPr lang="en-US" altLang="ja-JP" sz="1600" dirty="0" smtClean="0"/>
              <a:t>continue</a:t>
            </a:r>
            <a:r>
              <a:rPr lang="ja-JP" altLang="en-US" sz="1600" dirty="0" smtClean="0"/>
              <a:t>」を使いましょう。以下に</a:t>
            </a:r>
            <a:r>
              <a:rPr lang="en-US" altLang="ja-JP" sz="1600" dirty="0" smtClean="0"/>
              <a:t>Analyzer.cxx</a:t>
            </a:r>
            <a:r>
              <a:rPr lang="ja-JP" altLang="en-US" sz="1600" dirty="0" smtClean="0"/>
              <a:t>内の</a:t>
            </a:r>
            <a:r>
              <a:rPr lang="en-US" altLang="ja-JP" sz="1600" dirty="0" smtClean="0"/>
              <a:t>continue</a:t>
            </a:r>
            <a:r>
              <a:rPr lang="ja-JP" altLang="en-US" sz="1600" dirty="0" smtClean="0"/>
              <a:t>の例をあげておきます。</a:t>
            </a:r>
            <a:endParaRPr lang="en-US" altLang="ja-JP" sz="1600" dirty="0" smtClean="0"/>
          </a:p>
          <a:p>
            <a:endParaRPr lang="en-US" altLang="ja-JP" sz="1600" dirty="0" smtClean="0"/>
          </a:p>
        </p:txBody>
      </p:sp>
      <p:pic>
        <p:nvPicPr>
          <p:cNvPr id="3074" name="Picture 2" descr="C:\Text_crabat\continu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4015266"/>
            <a:ext cx="8413487" cy="1800200"/>
          </a:xfrm>
          <a:prstGeom prst="rect">
            <a:avLst/>
          </a:prstGeom>
          <a:noFill/>
          <a:extLst>
            <a:ext uri="{909E8E84-426E-40DD-AFC4-6F175D3DCCD1}">
              <a14:hiddenFill xmlns:a14="http://schemas.microsoft.com/office/drawing/2010/main">
                <a:solidFill>
                  <a:srgbClr val="FFFFFF"/>
                </a:solidFill>
              </a14:hiddenFill>
            </a:ext>
          </a:extLst>
        </p:spPr>
      </p:pic>
      <p:sp>
        <p:nvSpPr>
          <p:cNvPr id="2" name="テキスト ボックス 1"/>
          <p:cNvSpPr txBox="1"/>
          <p:nvPr/>
        </p:nvSpPr>
        <p:spPr>
          <a:xfrm>
            <a:off x="6588224" y="5834878"/>
            <a:ext cx="2448272" cy="369332"/>
          </a:xfrm>
          <a:prstGeom prst="rect">
            <a:avLst/>
          </a:prstGeom>
          <a:noFill/>
        </p:spPr>
        <p:txBody>
          <a:bodyPr wrap="square" rtlCol="0">
            <a:spAutoFit/>
          </a:bodyPr>
          <a:lstStyle/>
          <a:p>
            <a:r>
              <a:rPr lang="en-US" altLang="ja-JP" b="1" dirty="0" smtClean="0"/>
              <a:t>Analyzer.cxx</a:t>
            </a:r>
            <a:r>
              <a:rPr lang="ja-JP" altLang="en-US" b="1" dirty="0" smtClean="0"/>
              <a:t>一部抜粋</a:t>
            </a:r>
            <a:endParaRPr kumimoji="1" lang="ja-JP" altLang="en-US" b="1" dirty="0"/>
          </a:p>
        </p:txBody>
      </p:sp>
      <p:sp>
        <p:nvSpPr>
          <p:cNvPr id="4" name="テキスト ボックス 3"/>
          <p:cNvSpPr txBox="1"/>
          <p:nvPr/>
        </p:nvSpPr>
        <p:spPr>
          <a:xfrm>
            <a:off x="971600" y="6255786"/>
            <a:ext cx="7416824" cy="646331"/>
          </a:xfrm>
          <a:prstGeom prst="rect">
            <a:avLst/>
          </a:prstGeom>
          <a:noFill/>
        </p:spPr>
        <p:txBody>
          <a:bodyPr wrap="square" rtlCol="0">
            <a:spAutoFit/>
          </a:bodyPr>
          <a:lstStyle/>
          <a:p>
            <a:r>
              <a:rPr kumimoji="1" lang="en-US" altLang="ja-JP" dirty="0" smtClean="0"/>
              <a:t>PPAC</a:t>
            </a:r>
            <a:r>
              <a:rPr lang="en-US" altLang="ja-JP" dirty="0" smtClean="0"/>
              <a:t>0</a:t>
            </a:r>
            <a:r>
              <a:rPr lang="ja-JP" altLang="en-US" dirty="0" smtClean="0"/>
              <a:t>と</a:t>
            </a:r>
            <a:r>
              <a:rPr lang="en-US" altLang="ja-JP" dirty="0" smtClean="0"/>
              <a:t>PPAC1</a:t>
            </a:r>
            <a:r>
              <a:rPr lang="ja-JP" altLang="en-US" dirty="0" smtClean="0"/>
              <a:t>の値がおかしい場合は</a:t>
            </a:r>
            <a:r>
              <a:rPr lang="en-US" altLang="ja-JP" dirty="0" smtClean="0"/>
              <a:t>continue</a:t>
            </a:r>
            <a:r>
              <a:rPr lang="ja-JP" altLang="en-US" dirty="0" smtClean="0"/>
              <a:t>で</a:t>
            </a:r>
            <a:r>
              <a:rPr lang="en-US" altLang="ja-JP" dirty="0" smtClean="0"/>
              <a:t>Loop</a:t>
            </a:r>
            <a:r>
              <a:rPr lang="ja-JP" altLang="en-US" dirty="0" smtClean="0"/>
              <a:t>から外れる、ということをやっています。</a:t>
            </a:r>
            <a:endParaRPr kumimoji="1" lang="ja-JP" altLang="en-US" dirty="0"/>
          </a:p>
        </p:txBody>
      </p:sp>
    </p:spTree>
    <p:extLst>
      <p:ext uri="{BB962C8B-B14F-4D97-AF65-F5344CB8AC3E}">
        <p14:creationId xmlns:p14="http://schemas.microsoft.com/office/powerpoint/2010/main" val="24546440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a:t>A</a:t>
            </a:r>
            <a:r>
              <a:rPr lang="en-US" altLang="ja-JP" dirty="0" err="1" smtClean="0"/>
              <a:t>nalyzer.h</a:t>
            </a:r>
            <a:r>
              <a:rPr lang="ja-JP" altLang="en-US" dirty="0" smtClean="0"/>
              <a:t>の作り方</a:t>
            </a:r>
            <a:endParaRPr lang="ja-JP" altLang="en-US" dirty="0"/>
          </a:p>
        </p:txBody>
      </p:sp>
      <p:sp>
        <p:nvSpPr>
          <p:cNvPr id="9" name="テキスト ボックス 8"/>
          <p:cNvSpPr txBox="1"/>
          <p:nvPr/>
        </p:nvSpPr>
        <p:spPr>
          <a:xfrm>
            <a:off x="341412" y="1676358"/>
            <a:ext cx="8407052" cy="2800767"/>
          </a:xfrm>
          <a:prstGeom prst="rect">
            <a:avLst/>
          </a:prstGeom>
          <a:noFill/>
        </p:spPr>
        <p:txBody>
          <a:bodyPr wrap="square" rtlCol="0">
            <a:spAutoFit/>
          </a:bodyPr>
          <a:lstStyle/>
          <a:p>
            <a:r>
              <a:rPr lang="ja-JP" altLang="en-US" sz="1600" dirty="0"/>
              <a:t>実験</a:t>
            </a:r>
            <a:r>
              <a:rPr lang="ja-JP" altLang="en-US" sz="1600" dirty="0" smtClean="0"/>
              <a:t>のセットアップによって扱う物理量も変わり、よって</a:t>
            </a:r>
            <a:r>
              <a:rPr lang="en-US" altLang="ja-JP" sz="1600" dirty="0" err="1" smtClean="0"/>
              <a:t>Analyzer.h</a:t>
            </a:r>
            <a:r>
              <a:rPr lang="ja-JP" altLang="en-US" sz="1600" dirty="0" smtClean="0"/>
              <a:t>の変数の定義もかわるはずです。これをもとの物理量がどの</a:t>
            </a:r>
            <a:r>
              <a:rPr lang="en-US" altLang="ja-JP" sz="1600" dirty="0" smtClean="0"/>
              <a:t>root file</a:t>
            </a:r>
            <a:r>
              <a:rPr lang="ja-JP" altLang="en-US" sz="1600" dirty="0" smtClean="0"/>
              <a:t>の変数に該当するか一つ一つ調べて先輩方からもらった</a:t>
            </a:r>
            <a:r>
              <a:rPr lang="en-US" altLang="ja-JP" sz="1600" dirty="0" err="1" smtClean="0"/>
              <a:t>Analyzer.h</a:t>
            </a:r>
            <a:r>
              <a:rPr lang="ja-JP" altLang="en-US" sz="1600" dirty="0" smtClean="0"/>
              <a:t>を書き換えていくというやり方をすると、そもそも調べるのに時間がかかるばかりか、何行も書いてくのでバグを含む可能性が増えてしまい、時間と体力と気力の無駄になります。</a:t>
            </a:r>
            <a:endParaRPr lang="en-US" altLang="ja-JP" sz="1600" dirty="0" smtClean="0"/>
          </a:p>
          <a:p>
            <a:endParaRPr lang="en-US" altLang="ja-JP" sz="1600" dirty="0" smtClean="0"/>
          </a:p>
          <a:p>
            <a:r>
              <a:rPr lang="en-US" altLang="ja-JP" sz="1600" dirty="0" smtClean="0"/>
              <a:t>root file</a:t>
            </a:r>
            <a:r>
              <a:rPr lang="ja-JP" altLang="en-US" sz="1600" dirty="0" smtClean="0"/>
              <a:t>から自動で</a:t>
            </a:r>
            <a:r>
              <a:rPr lang="en-US" altLang="ja-JP" sz="1600" dirty="0" err="1" smtClean="0"/>
              <a:t>Analyzer.h</a:t>
            </a:r>
            <a:r>
              <a:rPr lang="ja-JP" altLang="en-US" sz="1600" dirty="0" smtClean="0"/>
              <a:t>を作ることが可能です。</a:t>
            </a:r>
            <a:endParaRPr lang="en-US" altLang="ja-JP" sz="1600" dirty="0" smtClean="0"/>
          </a:p>
          <a:p>
            <a:r>
              <a:rPr lang="ja-JP" altLang="en-US" sz="1600" dirty="0" smtClean="0"/>
              <a:t>「</a:t>
            </a:r>
            <a:r>
              <a:rPr lang="en-US" altLang="ja-JP" sz="1600" dirty="0" smtClean="0"/>
              <a:t>root </a:t>
            </a:r>
            <a:r>
              <a:rPr lang="en-US" altLang="ja-JP" sz="1600" dirty="0" err="1" smtClean="0"/>
              <a:t>Analyzer.h</a:t>
            </a:r>
            <a:r>
              <a:rPr lang="en-US" altLang="ja-JP" sz="1600" dirty="0" smtClean="0"/>
              <a:t> </a:t>
            </a:r>
            <a:r>
              <a:rPr lang="ja-JP" altLang="en-US" sz="1600" dirty="0" smtClean="0"/>
              <a:t>を作りたい</a:t>
            </a:r>
            <a:r>
              <a:rPr lang="en-US" altLang="ja-JP" sz="1600" dirty="0" smtClean="0"/>
              <a:t>root</a:t>
            </a:r>
            <a:r>
              <a:rPr lang="ja-JP" altLang="en-US" sz="1600" dirty="0" smtClean="0"/>
              <a:t>ファイル名」と入力して</a:t>
            </a:r>
            <a:r>
              <a:rPr lang="en-US" altLang="ja-JP" sz="1600" dirty="0" smtClean="0"/>
              <a:t>root</a:t>
            </a:r>
            <a:r>
              <a:rPr lang="ja-JP" altLang="en-US" sz="1600" dirty="0" smtClean="0"/>
              <a:t>システムに入りましょう。</a:t>
            </a:r>
            <a:endParaRPr lang="en-US" altLang="ja-JP" sz="1600" dirty="0" smtClean="0"/>
          </a:p>
          <a:p>
            <a:r>
              <a:rPr lang="ja-JP" altLang="en-US" sz="1600" dirty="0"/>
              <a:t>そこ</a:t>
            </a:r>
            <a:r>
              <a:rPr lang="ja-JP" altLang="en-US" sz="1600" dirty="0" smtClean="0"/>
              <a:t>で</a:t>
            </a:r>
            <a:r>
              <a:rPr lang="en-US" altLang="ja-JP" sz="1600" dirty="0" smtClean="0"/>
              <a:t>Tree</a:t>
            </a:r>
            <a:r>
              <a:rPr lang="ja-JP" altLang="en-US" sz="1600" dirty="0" smtClean="0"/>
              <a:t>の名前が</a:t>
            </a:r>
            <a:r>
              <a:rPr lang="en-US" altLang="ja-JP" sz="1600" dirty="0" err="1" smtClean="0"/>
              <a:t>riken_exp</a:t>
            </a:r>
            <a:r>
              <a:rPr lang="ja-JP" altLang="en-US" sz="1600" dirty="0" smtClean="0"/>
              <a:t>ならば、</a:t>
            </a:r>
            <a:endParaRPr lang="en-US" altLang="ja-JP" sz="1600" dirty="0" smtClean="0"/>
          </a:p>
          <a:p>
            <a:r>
              <a:rPr lang="ja-JP" altLang="en-US" sz="1600" dirty="0" smtClean="0"/>
              <a:t>「</a:t>
            </a:r>
            <a:r>
              <a:rPr lang="en-US" altLang="ja-JP" sz="1600" dirty="0" err="1" smtClean="0"/>
              <a:t>riken_exp</a:t>
            </a:r>
            <a:r>
              <a:rPr lang="en-US" altLang="ja-JP" sz="1600" dirty="0" smtClean="0"/>
              <a:t>-&gt;</a:t>
            </a:r>
            <a:r>
              <a:rPr lang="en-US" altLang="ja-JP" sz="1600" dirty="0" err="1" smtClean="0"/>
              <a:t>MakeSelector</a:t>
            </a:r>
            <a:r>
              <a:rPr lang="en-US" altLang="ja-JP" sz="1600" dirty="0" smtClean="0"/>
              <a:t>(“</a:t>
            </a:r>
            <a:r>
              <a:rPr lang="en-US" altLang="ja-JP" sz="1600" dirty="0" err="1" smtClean="0"/>
              <a:t>Analyzer.h</a:t>
            </a:r>
            <a:r>
              <a:rPr lang="en-US" altLang="ja-JP" sz="1600" dirty="0" smtClean="0"/>
              <a:t>”)</a:t>
            </a:r>
            <a:r>
              <a:rPr lang="ja-JP" altLang="en-US" sz="1600" dirty="0" smtClean="0"/>
              <a:t>」と入力すると、元いたディレクトリ内に</a:t>
            </a:r>
            <a:r>
              <a:rPr lang="en-US" altLang="ja-JP" sz="1600" dirty="0" err="1" smtClean="0"/>
              <a:t>Analyzer.h</a:t>
            </a:r>
            <a:r>
              <a:rPr lang="ja-JP" altLang="en-US" sz="1600" dirty="0" smtClean="0"/>
              <a:t>と</a:t>
            </a:r>
            <a:r>
              <a:rPr lang="en-US" altLang="ja-JP" sz="1600" dirty="0" err="1" smtClean="0"/>
              <a:t>Analyzer.C</a:t>
            </a:r>
            <a:r>
              <a:rPr lang="ja-JP" altLang="en-US" sz="1600" dirty="0" smtClean="0"/>
              <a:t>が</a:t>
            </a:r>
            <a:r>
              <a:rPr lang="ja-JP" altLang="en-US" sz="1600" dirty="0"/>
              <a:t>できて</a:t>
            </a:r>
            <a:r>
              <a:rPr lang="ja-JP" altLang="en-US" sz="1600" dirty="0" smtClean="0"/>
              <a:t>いるはずです。この</a:t>
            </a:r>
            <a:r>
              <a:rPr lang="en-US" altLang="ja-JP" sz="1600" dirty="0" err="1" smtClean="0"/>
              <a:t>Analyzer.h</a:t>
            </a:r>
            <a:r>
              <a:rPr lang="ja-JP" altLang="en-US" sz="1600" dirty="0" smtClean="0"/>
              <a:t>を使えばよいと思います。</a:t>
            </a:r>
            <a:endParaRPr lang="en-US" altLang="ja-JP" sz="1600" dirty="0" smtClean="0"/>
          </a:p>
          <a:p>
            <a:r>
              <a:rPr lang="ja-JP" altLang="en-US" sz="1600" dirty="0" smtClean="0"/>
              <a:t>（参考　</a:t>
            </a:r>
            <a:r>
              <a:rPr lang="en-US" altLang="ja-JP" sz="1600" dirty="0"/>
              <a:t>ftp://</a:t>
            </a:r>
            <a:r>
              <a:rPr lang="en-US" altLang="ja-JP" sz="1600" dirty="0" smtClean="0"/>
              <a:t>root.cern.ch/root/doc/21ExampleAnalysis.pdf)</a:t>
            </a:r>
            <a:endParaRPr lang="ja-JP" altLang="en-US" sz="1600" dirty="0"/>
          </a:p>
        </p:txBody>
      </p:sp>
    </p:spTree>
    <p:extLst>
      <p:ext uri="{BB962C8B-B14F-4D97-AF65-F5344CB8AC3E}">
        <p14:creationId xmlns:p14="http://schemas.microsoft.com/office/powerpoint/2010/main" val="175125037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464492" y="-224356"/>
            <a:ext cx="8229600" cy="1143000"/>
          </a:xfrm>
        </p:spPr>
        <p:txBody>
          <a:bodyPr/>
          <a:lstStyle/>
          <a:p>
            <a:r>
              <a:rPr kumimoji="1" lang="en-US" altLang="ja-JP" dirty="0" smtClean="0">
                <a:solidFill>
                  <a:schemeClr val="tx2"/>
                </a:solidFill>
              </a:rPr>
              <a:t>CRABAT</a:t>
            </a:r>
            <a:r>
              <a:rPr kumimoji="1" lang="ja-JP" altLang="en-US" dirty="0" smtClean="0">
                <a:solidFill>
                  <a:schemeClr val="tx2"/>
                </a:solidFill>
              </a:rPr>
              <a:t>で解析</a:t>
            </a:r>
            <a:endParaRPr kumimoji="1" lang="ja-JP" altLang="en-US" dirty="0">
              <a:solidFill>
                <a:schemeClr val="tx2"/>
              </a:solidFill>
            </a:endParaRPr>
          </a:p>
        </p:txBody>
      </p:sp>
      <p:sp>
        <p:nvSpPr>
          <p:cNvPr id="7" name="対角する 2 つの角を丸めた四角形 6"/>
          <p:cNvSpPr/>
          <p:nvPr/>
        </p:nvSpPr>
        <p:spPr>
          <a:xfrm>
            <a:off x="395536" y="641104"/>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タイトル 1"/>
          <p:cNvSpPr txBox="1">
            <a:spLocks/>
          </p:cNvSpPr>
          <p:nvPr/>
        </p:nvSpPr>
        <p:spPr>
          <a:xfrm>
            <a:off x="341412" y="98072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ja-JP" altLang="en-US" dirty="0"/>
          </a:p>
        </p:txBody>
      </p:sp>
      <p:sp>
        <p:nvSpPr>
          <p:cNvPr id="9" name="テキスト ボックス 8"/>
          <p:cNvSpPr txBox="1"/>
          <p:nvPr/>
        </p:nvSpPr>
        <p:spPr>
          <a:xfrm>
            <a:off x="398394" y="1607814"/>
            <a:ext cx="8407052" cy="4524315"/>
          </a:xfrm>
          <a:prstGeom prst="rect">
            <a:avLst/>
          </a:prstGeom>
          <a:noFill/>
        </p:spPr>
        <p:txBody>
          <a:bodyPr wrap="square" rtlCol="0">
            <a:spAutoFit/>
          </a:bodyPr>
          <a:lstStyle/>
          <a:p>
            <a:r>
              <a:rPr lang="ja-JP" altLang="en-US" sz="3200" dirty="0" smtClean="0"/>
              <a:t>あとは目的通りに</a:t>
            </a:r>
            <a:r>
              <a:rPr lang="en-US" altLang="ja-JP" sz="3200" dirty="0" err="1" smtClean="0"/>
              <a:t>Analyzer.h</a:t>
            </a:r>
            <a:r>
              <a:rPr lang="en-US" altLang="ja-JP" sz="3200" dirty="0" smtClean="0"/>
              <a:t>, Analyzer.cxx</a:t>
            </a:r>
            <a:r>
              <a:rPr lang="ja-JP" altLang="en-US" sz="3200" dirty="0" smtClean="0"/>
              <a:t>などを書き換えて解析を進めていくだけです。</a:t>
            </a:r>
            <a:endParaRPr lang="en-US" altLang="ja-JP" sz="3200" dirty="0" smtClean="0"/>
          </a:p>
          <a:p>
            <a:r>
              <a:rPr lang="en-US" altLang="ja-JP" sz="3200" dirty="0" smtClean="0"/>
              <a:t>Loop</a:t>
            </a:r>
            <a:r>
              <a:rPr lang="ja-JP" altLang="en-US" sz="3200" dirty="0" smtClean="0"/>
              <a:t>の自動化だけでも大いに研究が楽になると思いますが、</a:t>
            </a:r>
            <a:r>
              <a:rPr lang="en-US" altLang="ja-JP" sz="3200" dirty="0" smtClean="0"/>
              <a:t>CRABAT</a:t>
            </a:r>
            <a:r>
              <a:rPr lang="ja-JP" altLang="en-US" sz="3200" dirty="0" err="1" smtClean="0"/>
              <a:t>には</a:t>
            </a:r>
            <a:r>
              <a:rPr lang="ja-JP" altLang="en-US" sz="3200" dirty="0" smtClean="0"/>
              <a:t>他の機能もあるようです。</a:t>
            </a:r>
            <a:r>
              <a:rPr lang="en-US" altLang="ja-JP" sz="3200" dirty="0" smtClean="0"/>
              <a:t>README</a:t>
            </a:r>
            <a:r>
              <a:rPr lang="ja-JP" altLang="en-US" sz="3200" dirty="0" smtClean="0"/>
              <a:t>などを読んで</a:t>
            </a:r>
            <a:r>
              <a:rPr lang="en-US" altLang="ja-JP" sz="3200" dirty="0" smtClean="0"/>
              <a:t>CRABAT</a:t>
            </a:r>
            <a:r>
              <a:rPr lang="ja-JP" altLang="en-US" sz="3200" dirty="0" smtClean="0"/>
              <a:t>の力を引き出すことに挑戦してみると良いと思います。</a:t>
            </a:r>
            <a:endParaRPr lang="en-US" altLang="ja-JP" sz="3200" dirty="0" smtClean="0"/>
          </a:p>
          <a:p>
            <a:endParaRPr lang="en-US" altLang="ja-JP" sz="3200" dirty="0" smtClean="0"/>
          </a:p>
          <a:p>
            <a:r>
              <a:rPr lang="ja-JP" altLang="en-US" sz="3200" dirty="0" smtClean="0"/>
              <a:t>以上の説明が読者の皆様の研究にたいして貢献できることを祈っています。</a:t>
            </a:r>
            <a:endParaRPr lang="ja-JP" altLang="en-US" sz="3200" dirty="0"/>
          </a:p>
        </p:txBody>
      </p:sp>
    </p:spTree>
    <p:extLst>
      <p:ext uri="{BB962C8B-B14F-4D97-AF65-F5344CB8AC3E}">
        <p14:creationId xmlns:p14="http://schemas.microsoft.com/office/powerpoint/2010/main" val="1238534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2350120"/>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3429000"/>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07120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p:txBody>
          <a:bodyPr>
            <a:normAutofit fontScale="92500" lnSpcReduction="10000"/>
          </a:bodyPr>
          <a:lstStyle/>
          <a:p>
            <a:pPr marL="0" indent="0">
              <a:buNone/>
            </a:pPr>
            <a:r>
              <a:rPr lang="en-US" altLang="ja-JP" dirty="0" smtClean="0"/>
              <a:t>CRIB</a:t>
            </a:r>
            <a:r>
              <a:rPr lang="ja-JP" altLang="en-US" dirty="0" smtClean="0"/>
              <a:t>は基本的に</a:t>
            </a:r>
            <a:r>
              <a:rPr lang="en-US" altLang="ja-JP" dirty="0" err="1" smtClean="0"/>
              <a:t>Anapaw</a:t>
            </a:r>
            <a:r>
              <a:rPr lang="ja-JP" altLang="en-US" dirty="0" smtClean="0"/>
              <a:t>の環境用にデータをとっているために、実験のデータ形式が</a:t>
            </a:r>
            <a:r>
              <a:rPr lang="en-US" altLang="ja-JP" dirty="0" err="1" smtClean="0"/>
              <a:t>rdf</a:t>
            </a:r>
            <a:r>
              <a:rPr lang="ja-JP" altLang="en-US" dirty="0" smtClean="0"/>
              <a:t>となっています。</a:t>
            </a:r>
            <a:endParaRPr lang="en-US" altLang="ja-JP" dirty="0" smtClean="0"/>
          </a:p>
          <a:p>
            <a:pPr marL="0" indent="0">
              <a:buNone/>
            </a:pPr>
            <a:r>
              <a:rPr lang="ja-JP" altLang="en-US" dirty="0" smtClean="0"/>
              <a:t>原子核実験の解析は</a:t>
            </a:r>
            <a:r>
              <a:rPr lang="en-US" altLang="ja-JP" dirty="0" smtClean="0"/>
              <a:t>ROOT</a:t>
            </a:r>
            <a:r>
              <a:rPr lang="ja-JP" altLang="en-US" dirty="0" smtClean="0"/>
              <a:t>で行いたい方は多く、そのためには</a:t>
            </a:r>
            <a:r>
              <a:rPr lang="en-US" altLang="ja-JP" dirty="0" err="1" smtClean="0"/>
              <a:t>rdf</a:t>
            </a:r>
            <a:r>
              <a:rPr lang="en-US" altLang="ja-JP" dirty="0" smtClean="0"/>
              <a:t> file</a:t>
            </a:r>
            <a:r>
              <a:rPr lang="ja-JP" altLang="en-US" dirty="0" smtClean="0"/>
              <a:t>を</a:t>
            </a:r>
            <a:r>
              <a:rPr lang="en-US" altLang="ja-JP" dirty="0" smtClean="0"/>
              <a:t>root file</a:t>
            </a:r>
            <a:r>
              <a:rPr lang="ja-JP" altLang="en-US" dirty="0" smtClean="0"/>
              <a:t>へ変換する必要があります。</a:t>
            </a:r>
            <a:endParaRPr lang="en-US" altLang="ja-JP" dirty="0" smtClean="0"/>
          </a:p>
          <a:p>
            <a:pPr marL="0" indent="0">
              <a:buNone/>
            </a:pPr>
            <a:r>
              <a:rPr lang="en-US" altLang="ja-JP" dirty="0" smtClean="0"/>
              <a:t>CRIB</a:t>
            </a:r>
            <a:r>
              <a:rPr lang="ja-JP" altLang="en-US" dirty="0" smtClean="0"/>
              <a:t>には「</a:t>
            </a:r>
            <a:r>
              <a:rPr lang="en-US" altLang="ja-JP" dirty="0" smtClean="0"/>
              <a:t>rdf2root.C</a:t>
            </a:r>
            <a:r>
              <a:rPr lang="ja-JP" altLang="en-US" dirty="0" smtClean="0"/>
              <a:t>」というマクロがあり、これを使って変換が行われています。</a:t>
            </a:r>
            <a:endParaRPr lang="en-US" altLang="ja-JP" dirty="0" smtClean="0"/>
          </a:p>
          <a:p>
            <a:pPr marL="0" indent="0">
              <a:buNone/>
            </a:pPr>
            <a:r>
              <a:rPr lang="ja-JP" altLang="en-US" dirty="0" smtClean="0"/>
              <a:t>以下</a:t>
            </a:r>
            <a:r>
              <a:rPr lang="en-US" altLang="ja-JP" dirty="0" smtClean="0"/>
              <a:t>CRIB</a:t>
            </a:r>
            <a:r>
              <a:rPr lang="ja-JP" altLang="en-US" dirty="0" smtClean="0"/>
              <a:t>環境下において</a:t>
            </a:r>
            <a:r>
              <a:rPr lang="en-US" altLang="ja-JP" dirty="0" err="1" smtClean="0"/>
              <a:t>rdf</a:t>
            </a:r>
            <a:r>
              <a:rPr lang="en-US" altLang="ja-JP" dirty="0" smtClean="0"/>
              <a:t> file </a:t>
            </a:r>
            <a:r>
              <a:rPr lang="ja-JP" altLang="en-US" dirty="0" smtClean="0"/>
              <a:t>を</a:t>
            </a:r>
            <a:r>
              <a:rPr lang="en-US" altLang="ja-JP" dirty="0" smtClean="0"/>
              <a:t>root file</a:t>
            </a:r>
            <a:r>
              <a:rPr lang="ja-JP" altLang="en-US" dirty="0" smtClean="0"/>
              <a:t>に変換するやり方を説明します。</a:t>
            </a:r>
            <a:endParaRPr lang="en-US" altLang="ja-JP" dirty="0" smtClean="0"/>
          </a:p>
        </p:txBody>
      </p:sp>
    </p:spTree>
    <p:extLst>
      <p:ext uri="{BB962C8B-B14F-4D97-AF65-F5344CB8AC3E}">
        <p14:creationId xmlns:p14="http://schemas.microsoft.com/office/powerpoint/2010/main" val="3868439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844824"/>
            <a:ext cx="8229600" cy="4525963"/>
          </a:xfrm>
        </p:spPr>
        <p:txBody>
          <a:bodyPr>
            <a:normAutofit fontScale="85000" lnSpcReduction="20000"/>
          </a:bodyPr>
          <a:lstStyle/>
          <a:p>
            <a:pPr marL="0" indent="0">
              <a:buNone/>
            </a:pPr>
            <a:r>
              <a:rPr lang="ja-JP" altLang="en-US" dirty="0" smtClean="0"/>
              <a:t>「</a:t>
            </a:r>
            <a:r>
              <a:rPr lang="en-US" altLang="ja-JP" dirty="0" smtClean="0"/>
              <a:t>~/physics/rdf2root</a:t>
            </a:r>
            <a:r>
              <a:rPr lang="ja-JP" altLang="en-US" dirty="0" smtClean="0"/>
              <a:t>」というディレクトリには実験ごとに</a:t>
            </a:r>
            <a:r>
              <a:rPr lang="en-US" altLang="ja-JP" dirty="0" smtClean="0"/>
              <a:t>rdf2root.C</a:t>
            </a:r>
            <a:r>
              <a:rPr lang="ja-JP" altLang="en-US" dirty="0" smtClean="0"/>
              <a:t>が入ったディレクトリが用意されています。</a:t>
            </a:r>
            <a:endParaRPr lang="en-US" altLang="ja-JP" dirty="0" smtClean="0"/>
          </a:p>
          <a:p>
            <a:pPr marL="0" indent="0">
              <a:buNone/>
            </a:pPr>
            <a:r>
              <a:rPr lang="ja-JP" altLang="en-US" dirty="0" smtClean="0"/>
              <a:t>図が具体例を表しています。</a:t>
            </a:r>
            <a:endParaRPr lang="en-US" altLang="ja-JP" dirty="0" smtClean="0"/>
          </a:p>
          <a:p>
            <a:pPr marL="0" indent="0">
              <a:buNone/>
            </a:pPr>
            <a:endParaRPr lang="en-US" altLang="ja-JP" dirty="0"/>
          </a:p>
          <a:p>
            <a:pPr marL="0" indent="0">
              <a:buNone/>
            </a:pPr>
            <a:endParaRPr lang="en-US" altLang="ja-JP" dirty="0" smtClean="0"/>
          </a:p>
          <a:p>
            <a:pPr marL="0" indent="0">
              <a:buNone/>
            </a:pPr>
            <a:endParaRPr lang="en-US" altLang="ja-JP" dirty="0" smtClean="0"/>
          </a:p>
          <a:p>
            <a:pPr marL="0" indent="0">
              <a:buNone/>
            </a:pPr>
            <a:r>
              <a:rPr lang="ja-JP" altLang="en-US" dirty="0" smtClean="0"/>
              <a:t>自分の実験のために他のディレクトリをコピーしておくと良いです。</a:t>
            </a:r>
            <a:endParaRPr lang="en-US" altLang="ja-JP" dirty="0" smtClean="0"/>
          </a:p>
          <a:p>
            <a:pPr marL="0" indent="0">
              <a:buNone/>
            </a:pPr>
            <a:r>
              <a:rPr lang="ja-JP" altLang="en-US" dirty="0" smtClean="0"/>
              <a:t>例として、</a:t>
            </a:r>
            <a:r>
              <a:rPr lang="en-US" altLang="ja-JP" dirty="0"/>
              <a:t> ~/</a:t>
            </a:r>
            <a:r>
              <a:rPr lang="en-US" altLang="ja-JP" dirty="0" smtClean="0"/>
              <a:t>physics/rdf2root/rdf2root_be10alpha</a:t>
            </a:r>
            <a:r>
              <a:rPr lang="ja-JP" altLang="en-US" dirty="0" smtClean="0"/>
              <a:t>の中の「</a:t>
            </a:r>
            <a:r>
              <a:rPr lang="en-US" altLang="ja-JP" dirty="0" smtClean="0"/>
              <a:t>rdf2root.C</a:t>
            </a:r>
            <a:r>
              <a:rPr lang="ja-JP" altLang="en-US" dirty="0" smtClean="0"/>
              <a:t>」で今後説明します。エディタで開いてみてください。</a:t>
            </a:r>
            <a:endParaRPr lang="en-US" altLang="ja-JP"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rdf</a:t>
            </a:r>
            <a:r>
              <a:rPr lang="en-US" altLang="ja-JP" dirty="0" smtClean="0"/>
              <a:t> file</a:t>
            </a:r>
            <a:r>
              <a:rPr lang="ja-JP" altLang="en-US" dirty="0" smtClean="0"/>
              <a:t>のディレクトリと</a:t>
            </a:r>
            <a:r>
              <a:rPr lang="en-US" altLang="ja-JP" dirty="0" smtClean="0"/>
              <a:t>root file</a:t>
            </a:r>
            <a:r>
              <a:rPr lang="ja-JP" altLang="en-US" dirty="0" smtClean="0"/>
              <a:t>のディレクトリの指定</a:t>
            </a:r>
            <a:endParaRPr lang="ja-JP" altLang="en-US" dirty="0"/>
          </a:p>
        </p:txBody>
      </p:sp>
      <p:pic>
        <p:nvPicPr>
          <p:cNvPr id="6146" name="Picture 2" descr="C:\Text_crabat\rdf2root_direc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3102992"/>
            <a:ext cx="5442866" cy="902444"/>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6306589" y="3636104"/>
            <a:ext cx="2215607" cy="369332"/>
          </a:xfrm>
          <a:prstGeom prst="rect">
            <a:avLst/>
          </a:prstGeom>
          <a:noFill/>
        </p:spPr>
        <p:txBody>
          <a:bodyPr wrap="none" rtlCol="0">
            <a:spAutoFit/>
          </a:bodyPr>
          <a:lstStyle/>
          <a:p>
            <a:r>
              <a:rPr kumimoji="1" lang="en-US" altLang="ja-JP" b="1" dirty="0" smtClean="0"/>
              <a:t>~/physics/rdf2root</a:t>
            </a:r>
            <a:r>
              <a:rPr kumimoji="1" lang="ja-JP" altLang="en-US" b="1" dirty="0" smtClean="0"/>
              <a:t>内</a:t>
            </a:r>
            <a:endParaRPr kumimoji="1" lang="ja-JP" altLang="en-US" b="1" dirty="0"/>
          </a:p>
        </p:txBody>
      </p:sp>
    </p:spTree>
    <p:extLst>
      <p:ext uri="{BB962C8B-B14F-4D97-AF65-F5344CB8AC3E}">
        <p14:creationId xmlns:p14="http://schemas.microsoft.com/office/powerpoint/2010/main" val="7632658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916832"/>
            <a:ext cx="8229600" cy="4525963"/>
          </a:xfrm>
        </p:spPr>
        <p:txBody>
          <a:bodyPr/>
          <a:lstStyle/>
          <a:p>
            <a:pPr marL="0" indent="0">
              <a:buNone/>
            </a:pPr>
            <a:r>
              <a:rPr lang="en-US" altLang="ja-JP" dirty="0" err="1" smtClean="0"/>
              <a:t>inPath</a:t>
            </a:r>
            <a:r>
              <a:rPr lang="ja-JP" altLang="en-US" dirty="0" smtClean="0"/>
              <a:t>の部分を</a:t>
            </a:r>
            <a:r>
              <a:rPr lang="en-US" altLang="ja-JP" dirty="0" err="1" smtClean="0"/>
              <a:t>rdf</a:t>
            </a:r>
            <a:r>
              <a:rPr lang="ja-JP" altLang="en-US" dirty="0"/>
              <a:t> </a:t>
            </a:r>
            <a:r>
              <a:rPr lang="en-US" altLang="ja-JP" dirty="0" smtClean="0"/>
              <a:t>file</a:t>
            </a:r>
            <a:r>
              <a:rPr lang="ja-JP" altLang="en-US" dirty="0" smtClean="0"/>
              <a:t>があるディレクトリに、</a:t>
            </a:r>
            <a:r>
              <a:rPr lang="en-US" altLang="ja-JP" dirty="0" err="1" smtClean="0"/>
              <a:t>outPath</a:t>
            </a:r>
            <a:r>
              <a:rPr lang="ja-JP" altLang="en-US" dirty="0" smtClean="0"/>
              <a:t>の部分を変換によってつくられた</a:t>
            </a:r>
            <a:r>
              <a:rPr lang="en-US" altLang="ja-JP" dirty="0" smtClean="0"/>
              <a:t>root file</a:t>
            </a:r>
            <a:r>
              <a:rPr lang="ja-JP" altLang="en-US" dirty="0" smtClean="0"/>
              <a:t>を格納する</a:t>
            </a:r>
            <a:r>
              <a:rPr lang="ja-JP" altLang="en-US" dirty="0"/>
              <a:t>ディレクトリ</a:t>
            </a:r>
            <a:r>
              <a:rPr lang="ja-JP" altLang="en-US" dirty="0" smtClean="0"/>
              <a:t>に書き直してください。</a:t>
            </a:r>
            <a:endParaRPr lang="en-US" altLang="ja-JP"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rdf</a:t>
            </a:r>
            <a:r>
              <a:rPr lang="en-US" altLang="ja-JP" dirty="0" smtClean="0"/>
              <a:t> file</a:t>
            </a:r>
            <a:r>
              <a:rPr lang="ja-JP" altLang="en-US" dirty="0" smtClean="0"/>
              <a:t>のディレクトリと</a:t>
            </a:r>
            <a:r>
              <a:rPr lang="en-US" altLang="ja-JP" dirty="0" smtClean="0"/>
              <a:t>root file</a:t>
            </a:r>
            <a:r>
              <a:rPr lang="ja-JP" altLang="en-US" dirty="0" smtClean="0"/>
              <a:t>のディレクトリの指定</a:t>
            </a:r>
            <a:endParaRPr lang="ja-JP" altLang="en-US" dirty="0"/>
          </a:p>
        </p:txBody>
      </p:sp>
      <p:pic>
        <p:nvPicPr>
          <p:cNvPr id="4098" name="Picture 2" descr="C:\Text_crabat\inPath.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737" y="4221088"/>
            <a:ext cx="7818526" cy="1944216"/>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1835696" y="5085184"/>
            <a:ext cx="3816424" cy="2160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835696" y="5661248"/>
            <a:ext cx="5688632" cy="252028"/>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flipH="1">
            <a:off x="3723792" y="4077072"/>
            <a:ext cx="360040" cy="98345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1923976" y="5915012"/>
            <a:ext cx="504056" cy="610332"/>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751684" y="3707740"/>
            <a:ext cx="2664296" cy="369332"/>
          </a:xfrm>
          <a:prstGeom prst="rect">
            <a:avLst/>
          </a:prstGeom>
          <a:noFill/>
        </p:spPr>
        <p:txBody>
          <a:bodyPr wrap="square" rtlCol="0">
            <a:spAutoFit/>
          </a:bodyPr>
          <a:lstStyle/>
          <a:p>
            <a:r>
              <a:rPr kumimoji="1" lang="en-US" altLang="ja-JP" dirty="0" err="1" smtClean="0"/>
              <a:t>rdf</a:t>
            </a:r>
            <a:r>
              <a:rPr kumimoji="1" lang="en-US" altLang="ja-JP" dirty="0" smtClean="0"/>
              <a:t> file </a:t>
            </a:r>
            <a:r>
              <a:rPr kumimoji="1" lang="ja-JP" altLang="en-US" dirty="0" smtClean="0"/>
              <a:t>のあるディレクトリ</a:t>
            </a:r>
            <a:endParaRPr kumimoji="1" lang="ja-JP" altLang="en-US" dirty="0"/>
          </a:p>
        </p:txBody>
      </p:sp>
      <p:sp>
        <p:nvSpPr>
          <p:cNvPr id="16" name="テキスト ボックス 15"/>
          <p:cNvSpPr txBox="1"/>
          <p:nvPr/>
        </p:nvSpPr>
        <p:spPr>
          <a:xfrm>
            <a:off x="2428032" y="6354508"/>
            <a:ext cx="5040560" cy="369332"/>
          </a:xfrm>
          <a:prstGeom prst="rect">
            <a:avLst/>
          </a:prstGeom>
          <a:noFill/>
        </p:spPr>
        <p:txBody>
          <a:bodyPr wrap="square" rtlCol="0">
            <a:spAutoFit/>
          </a:bodyPr>
          <a:lstStyle/>
          <a:p>
            <a:r>
              <a:rPr lang="ja-JP" altLang="en-US" dirty="0" smtClean="0"/>
              <a:t>変換後の</a:t>
            </a:r>
            <a:r>
              <a:rPr lang="en-US" altLang="ja-JP" dirty="0" smtClean="0"/>
              <a:t>root</a:t>
            </a:r>
            <a:r>
              <a:rPr kumimoji="1" lang="en-US" altLang="ja-JP" dirty="0" smtClean="0"/>
              <a:t> file </a:t>
            </a:r>
            <a:r>
              <a:rPr kumimoji="1" lang="ja-JP" altLang="en-US" dirty="0" smtClean="0"/>
              <a:t>を格納するディレクトリ</a:t>
            </a:r>
            <a:endParaRPr kumimoji="1" lang="ja-JP" altLang="en-US" dirty="0"/>
          </a:p>
        </p:txBody>
      </p:sp>
      <p:sp>
        <p:nvSpPr>
          <p:cNvPr id="15" name="テキスト ボックス 14"/>
          <p:cNvSpPr txBox="1"/>
          <p:nvPr/>
        </p:nvSpPr>
        <p:spPr>
          <a:xfrm>
            <a:off x="6588224" y="6220178"/>
            <a:ext cx="2160240" cy="369332"/>
          </a:xfrm>
          <a:prstGeom prst="rect">
            <a:avLst/>
          </a:prstGeom>
          <a:noFill/>
        </p:spPr>
        <p:txBody>
          <a:bodyPr wrap="square" rtlCol="0">
            <a:spAutoFit/>
          </a:bodyPr>
          <a:lstStyle/>
          <a:p>
            <a:r>
              <a:rPr kumimoji="1" lang="en-US" altLang="ja-JP" b="1" dirty="0" smtClean="0"/>
              <a:t>rdf2root.C </a:t>
            </a:r>
            <a:r>
              <a:rPr kumimoji="1" lang="ja-JP" altLang="en-US" b="1" dirty="0" smtClean="0"/>
              <a:t>一部抜粋</a:t>
            </a:r>
            <a:endParaRPr kumimoji="1" lang="ja-JP" altLang="en-US" b="1" dirty="0"/>
          </a:p>
        </p:txBody>
      </p:sp>
    </p:spTree>
    <p:extLst>
      <p:ext uri="{BB962C8B-B14F-4D97-AF65-F5344CB8AC3E}">
        <p14:creationId xmlns:p14="http://schemas.microsoft.com/office/powerpoint/2010/main" val="90577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916832"/>
            <a:ext cx="8229600" cy="4525963"/>
          </a:xfrm>
        </p:spPr>
        <p:txBody>
          <a:bodyPr>
            <a:normAutofit/>
          </a:bodyPr>
          <a:lstStyle/>
          <a:p>
            <a:pPr marL="0" indent="0">
              <a:buNone/>
            </a:pPr>
            <a:r>
              <a:rPr lang="ja-JP" altLang="en-US" sz="2400" dirty="0" smtClean="0"/>
              <a:t>セットアップによって</a:t>
            </a:r>
            <a:r>
              <a:rPr lang="en-US" altLang="ja-JP" sz="2400" dirty="0" smtClean="0"/>
              <a:t>SSD</a:t>
            </a:r>
            <a:r>
              <a:rPr lang="ja-JP" altLang="en-US" sz="2400" dirty="0" smtClean="0"/>
              <a:t>や</a:t>
            </a:r>
            <a:r>
              <a:rPr lang="en-US" altLang="ja-JP" sz="2400" dirty="0" smtClean="0"/>
              <a:t>PSD</a:t>
            </a:r>
            <a:r>
              <a:rPr lang="ja-JP" altLang="en-US" sz="2400" dirty="0" smtClean="0"/>
              <a:t>や</a:t>
            </a:r>
            <a:r>
              <a:rPr lang="en-US" altLang="ja-JP" sz="2400" dirty="0" smtClean="0"/>
              <a:t>PPAC</a:t>
            </a:r>
            <a:r>
              <a:rPr lang="ja-JP" altLang="en-US" sz="2400" dirty="0" smtClean="0"/>
              <a:t>の数は変わります。</a:t>
            </a:r>
            <a:r>
              <a:rPr lang="en-US" altLang="ja-JP" sz="2400" dirty="0" smtClean="0"/>
              <a:t>rdf2root.C</a:t>
            </a:r>
            <a:r>
              <a:rPr lang="ja-JP" altLang="en-US" sz="2400" dirty="0" smtClean="0"/>
              <a:t>の中でセットアップに合わせて書き換えなくてはならない部分があります。</a:t>
            </a:r>
            <a:endParaRPr lang="en-US" altLang="ja-JP" sz="2400" dirty="0" smtClean="0"/>
          </a:p>
          <a:p>
            <a:pPr marL="0" indent="0">
              <a:buNone/>
            </a:pPr>
            <a:r>
              <a:rPr lang="ja-JP" altLang="en-US" sz="2400" dirty="0" smtClean="0"/>
              <a:t>図の部分を自分の実験のセットアップに合わせてください。</a:t>
            </a: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smtClean="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dirty="0" smtClean="0"/>
              <a:t>セットアップに合わせる</a:t>
            </a:r>
            <a:endParaRPr lang="en-US" altLang="ja-JP" dirty="0" smtClean="0"/>
          </a:p>
        </p:txBody>
      </p:sp>
      <p:pic>
        <p:nvPicPr>
          <p:cNvPr id="5122" name="Picture 2" descr="C:\Text_crabat\Ssd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4080" y="3829690"/>
            <a:ext cx="3312368" cy="1472164"/>
          </a:xfrm>
          <a:prstGeom prst="rect">
            <a:avLst/>
          </a:prstGeom>
          <a:noFill/>
          <a:extLst>
            <a:ext uri="{909E8E84-426E-40DD-AFC4-6F175D3DCCD1}">
              <a14:hiddenFill xmlns:a14="http://schemas.microsoft.com/office/drawing/2010/main">
                <a:solidFill>
                  <a:srgbClr val="FFFFFF"/>
                </a:solidFill>
              </a14:hiddenFill>
            </a:ext>
          </a:extLst>
        </p:spPr>
      </p:pic>
      <p:sp>
        <p:nvSpPr>
          <p:cNvPr id="3" name="テキスト ボックス 2"/>
          <p:cNvSpPr txBox="1"/>
          <p:nvPr/>
        </p:nvSpPr>
        <p:spPr>
          <a:xfrm>
            <a:off x="2499532" y="5318924"/>
            <a:ext cx="2232248" cy="369332"/>
          </a:xfrm>
          <a:prstGeom prst="rect">
            <a:avLst/>
          </a:prstGeom>
          <a:noFill/>
        </p:spPr>
        <p:txBody>
          <a:bodyPr wrap="square" rtlCol="0">
            <a:spAutoFit/>
          </a:bodyPr>
          <a:lstStyle/>
          <a:p>
            <a:r>
              <a:rPr kumimoji="1" lang="en-US" altLang="ja-JP" b="1" dirty="0" smtClean="0"/>
              <a:t>rdf2root.C</a:t>
            </a:r>
            <a:r>
              <a:rPr kumimoji="1" lang="ja-JP" altLang="en-US" b="1" dirty="0" smtClean="0"/>
              <a:t>一部抜粋</a:t>
            </a:r>
            <a:endParaRPr kumimoji="1" lang="ja-JP" altLang="en-US" b="1" dirty="0"/>
          </a:p>
        </p:txBody>
      </p:sp>
      <p:cxnSp>
        <p:nvCxnSpPr>
          <p:cNvPr id="7" name="直線矢印コネクタ 6"/>
          <p:cNvCxnSpPr/>
          <p:nvPr/>
        </p:nvCxnSpPr>
        <p:spPr>
          <a:xfrm>
            <a:off x="4761620" y="3973706"/>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4761620" y="4261738"/>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4780732" y="4565772"/>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4770376" y="4837802"/>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4761620" y="5125834"/>
            <a:ext cx="792088" cy="0"/>
          </a:xfrm>
          <a:prstGeom prst="straightConnector1">
            <a:avLst/>
          </a:prstGeom>
          <a:ln w="34925">
            <a:tailEnd type="arrow"/>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5868144" y="3789040"/>
            <a:ext cx="2520280" cy="369332"/>
          </a:xfrm>
          <a:prstGeom prst="rect">
            <a:avLst/>
          </a:prstGeom>
          <a:noFill/>
        </p:spPr>
        <p:txBody>
          <a:bodyPr wrap="square" rtlCol="0">
            <a:spAutoFit/>
          </a:bodyPr>
          <a:lstStyle/>
          <a:p>
            <a:r>
              <a:rPr kumimoji="1" lang="en-US" altLang="ja-JP" dirty="0" smtClean="0"/>
              <a:t>TDC</a:t>
            </a:r>
            <a:r>
              <a:rPr kumimoji="1" lang="ja-JP" altLang="en-US" dirty="0" smtClean="0"/>
              <a:t>上での</a:t>
            </a:r>
            <a:r>
              <a:rPr kumimoji="1" lang="en-US" altLang="ja-JP" dirty="0" smtClean="0"/>
              <a:t>RF</a:t>
            </a:r>
            <a:r>
              <a:rPr kumimoji="1" lang="ja-JP" altLang="en-US" dirty="0" smtClean="0"/>
              <a:t>の数</a:t>
            </a:r>
            <a:endParaRPr kumimoji="1" lang="ja-JP" altLang="en-US" dirty="0"/>
          </a:p>
        </p:txBody>
      </p:sp>
      <p:sp>
        <p:nvSpPr>
          <p:cNvPr id="15" name="テキスト ボックス 14"/>
          <p:cNvSpPr txBox="1"/>
          <p:nvPr/>
        </p:nvSpPr>
        <p:spPr>
          <a:xfrm>
            <a:off x="5860976" y="4077072"/>
            <a:ext cx="2520280" cy="369332"/>
          </a:xfrm>
          <a:prstGeom prst="rect">
            <a:avLst/>
          </a:prstGeom>
          <a:noFill/>
        </p:spPr>
        <p:txBody>
          <a:bodyPr wrap="square" rtlCol="0">
            <a:spAutoFit/>
          </a:bodyPr>
          <a:lstStyle/>
          <a:p>
            <a:r>
              <a:rPr kumimoji="1" lang="en-US" altLang="ja-JP" dirty="0" smtClean="0"/>
              <a:t>PPAC</a:t>
            </a:r>
            <a:r>
              <a:rPr kumimoji="1" lang="ja-JP" altLang="en-US" dirty="0" smtClean="0"/>
              <a:t>の数</a:t>
            </a:r>
            <a:endParaRPr kumimoji="1" lang="ja-JP" altLang="en-US" dirty="0"/>
          </a:p>
        </p:txBody>
      </p:sp>
      <p:sp>
        <p:nvSpPr>
          <p:cNvPr id="16" name="テキスト ボックス 15"/>
          <p:cNvSpPr txBox="1"/>
          <p:nvPr/>
        </p:nvSpPr>
        <p:spPr>
          <a:xfrm>
            <a:off x="5849764" y="4381106"/>
            <a:ext cx="2520280" cy="369332"/>
          </a:xfrm>
          <a:prstGeom prst="rect">
            <a:avLst/>
          </a:prstGeom>
          <a:noFill/>
        </p:spPr>
        <p:txBody>
          <a:bodyPr wrap="square" rtlCol="0">
            <a:spAutoFit/>
          </a:bodyPr>
          <a:lstStyle/>
          <a:p>
            <a:r>
              <a:rPr kumimoji="1" lang="en-US" altLang="ja-JP" dirty="0" smtClean="0"/>
              <a:t>SSD</a:t>
            </a:r>
            <a:r>
              <a:rPr kumimoji="1" lang="ja-JP" altLang="en-US" dirty="0" smtClean="0"/>
              <a:t>の数</a:t>
            </a:r>
            <a:endParaRPr kumimoji="1" lang="ja-JP" altLang="en-US" dirty="0"/>
          </a:p>
        </p:txBody>
      </p:sp>
      <p:sp>
        <p:nvSpPr>
          <p:cNvPr id="18" name="テキスト ボックス 17"/>
          <p:cNvSpPr txBox="1"/>
          <p:nvPr/>
        </p:nvSpPr>
        <p:spPr>
          <a:xfrm>
            <a:off x="5849764" y="4932522"/>
            <a:ext cx="2520280" cy="646331"/>
          </a:xfrm>
          <a:prstGeom prst="rect">
            <a:avLst/>
          </a:prstGeom>
          <a:noFill/>
        </p:spPr>
        <p:txBody>
          <a:bodyPr wrap="square" rtlCol="0">
            <a:spAutoFit/>
          </a:bodyPr>
          <a:lstStyle/>
          <a:p>
            <a:r>
              <a:rPr lang="en-US" altLang="ja-JP" dirty="0" smtClean="0"/>
              <a:t>coin, single, pileup</a:t>
            </a:r>
            <a:r>
              <a:rPr lang="ja-JP" altLang="en-US" dirty="0" smtClean="0"/>
              <a:t>の三つを表している。</a:t>
            </a:r>
            <a:endParaRPr kumimoji="1" lang="ja-JP" altLang="en-US" dirty="0"/>
          </a:p>
        </p:txBody>
      </p:sp>
      <p:sp>
        <p:nvSpPr>
          <p:cNvPr id="19" name="テキスト ボックス 18"/>
          <p:cNvSpPr txBox="1"/>
          <p:nvPr/>
        </p:nvSpPr>
        <p:spPr>
          <a:xfrm>
            <a:off x="5838800" y="4653136"/>
            <a:ext cx="2520280" cy="369332"/>
          </a:xfrm>
          <a:prstGeom prst="rect">
            <a:avLst/>
          </a:prstGeom>
          <a:noFill/>
        </p:spPr>
        <p:txBody>
          <a:bodyPr wrap="square" rtlCol="0">
            <a:spAutoFit/>
          </a:bodyPr>
          <a:lstStyle/>
          <a:p>
            <a:r>
              <a:rPr kumimoji="1" lang="en-US" altLang="ja-JP" dirty="0" smtClean="0"/>
              <a:t>PSD</a:t>
            </a:r>
            <a:r>
              <a:rPr kumimoji="1" lang="ja-JP" altLang="en-US" dirty="0" smtClean="0"/>
              <a:t>の数</a:t>
            </a:r>
            <a:endParaRPr kumimoji="1" lang="ja-JP" altLang="en-US" dirty="0"/>
          </a:p>
        </p:txBody>
      </p:sp>
      <p:sp>
        <p:nvSpPr>
          <p:cNvPr id="14" name="テキスト ボックス 13"/>
          <p:cNvSpPr txBox="1"/>
          <p:nvPr/>
        </p:nvSpPr>
        <p:spPr>
          <a:xfrm>
            <a:off x="4841652" y="5602849"/>
            <a:ext cx="4536504" cy="1200329"/>
          </a:xfrm>
          <a:prstGeom prst="rect">
            <a:avLst/>
          </a:prstGeom>
          <a:noFill/>
        </p:spPr>
        <p:txBody>
          <a:bodyPr wrap="square" rtlCol="0">
            <a:spAutoFit/>
          </a:bodyPr>
          <a:lstStyle/>
          <a:p>
            <a:r>
              <a:rPr kumimoji="1" lang="en-US" altLang="ja-JP" dirty="0" smtClean="0"/>
              <a:t>Analyzer.cxx</a:t>
            </a:r>
            <a:r>
              <a:rPr kumimoji="1" lang="ja-JP" altLang="en-US" dirty="0" smtClean="0"/>
              <a:t>で扱う変数としては</a:t>
            </a:r>
            <a:endParaRPr kumimoji="1" lang="en-US" altLang="ja-JP" dirty="0" smtClean="0"/>
          </a:p>
          <a:p>
            <a:r>
              <a:rPr kumimoji="1" lang="en-US" altLang="ja-JP" dirty="0" err="1" smtClean="0"/>
              <a:t>cr</a:t>
            </a:r>
            <a:r>
              <a:rPr kumimoji="1" lang="en-US" altLang="ja-JP" dirty="0" smtClean="0"/>
              <a:t>[0]…coin</a:t>
            </a:r>
            <a:r>
              <a:rPr kumimoji="1" lang="ja-JP" altLang="en-US" dirty="0" smtClean="0"/>
              <a:t>を判定</a:t>
            </a:r>
            <a:endParaRPr kumimoji="1" lang="en-US" altLang="ja-JP" dirty="0" smtClean="0"/>
          </a:p>
          <a:p>
            <a:r>
              <a:rPr lang="en-US" altLang="ja-JP" dirty="0" err="1" smtClean="0"/>
              <a:t>cr</a:t>
            </a:r>
            <a:r>
              <a:rPr lang="en-US" altLang="ja-JP" dirty="0" smtClean="0"/>
              <a:t>[1]…single</a:t>
            </a:r>
            <a:r>
              <a:rPr lang="ja-JP" altLang="en-US" dirty="0" smtClean="0"/>
              <a:t>を判定</a:t>
            </a:r>
            <a:endParaRPr lang="en-US" altLang="ja-JP" dirty="0" smtClean="0"/>
          </a:p>
          <a:p>
            <a:r>
              <a:rPr kumimoji="1" lang="en-US" altLang="ja-JP" dirty="0" err="1" smtClean="0"/>
              <a:t>cr</a:t>
            </a:r>
            <a:r>
              <a:rPr kumimoji="1" lang="en-US" altLang="ja-JP" dirty="0" smtClean="0"/>
              <a:t>[2]…pileup</a:t>
            </a:r>
            <a:r>
              <a:rPr kumimoji="1" lang="ja-JP" altLang="en-US" dirty="0" smtClean="0"/>
              <a:t>を判定　という対応のはず。</a:t>
            </a:r>
            <a:endParaRPr kumimoji="1" lang="ja-JP" altLang="en-US" dirty="0"/>
          </a:p>
        </p:txBody>
      </p:sp>
      <p:sp>
        <p:nvSpPr>
          <p:cNvPr id="21" name="テキスト ボックス 20"/>
          <p:cNvSpPr txBox="1"/>
          <p:nvPr/>
        </p:nvSpPr>
        <p:spPr>
          <a:xfrm>
            <a:off x="107626" y="5688256"/>
            <a:ext cx="4318746" cy="923330"/>
          </a:xfrm>
          <a:prstGeom prst="rect">
            <a:avLst/>
          </a:prstGeom>
          <a:noFill/>
        </p:spPr>
        <p:txBody>
          <a:bodyPr wrap="none" rtlCol="0">
            <a:spAutoFit/>
          </a:bodyPr>
          <a:lstStyle/>
          <a:p>
            <a:r>
              <a:rPr kumimoji="1" lang="en-US" altLang="ja-JP" dirty="0" smtClean="0"/>
              <a:t>coin…PPAC</a:t>
            </a:r>
            <a:r>
              <a:rPr kumimoji="1" lang="ja-JP" altLang="en-US" dirty="0" smtClean="0"/>
              <a:t>と</a:t>
            </a:r>
            <a:r>
              <a:rPr kumimoji="1" lang="en-US" altLang="ja-JP" dirty="0" smtClean="0"/>
              <a:t>PSD</a:t>
            </a:r>
            <a:r>
              <a:rPr lang="ja-JP" altLang="en-US" dirty="0" smtClean="0"/>
              <a:t>等</a:t>
            </a:r>
            <a:r>
              <a:rPr lang="ja-JP" altLang="en-US" dirty="0"/>
              <a:t>の</a:t>
            </a:r>
            <a:r>
              <a:rPr kumimoji="1" lang="en-US" altLang="ja-JP" dirty="0" smtClean="0"/>
              <a:t>coincidence</a:t>
            </a:r>
            <a:r>
              <a:rPr kumimoji="1" lang="ja-JP" altLang="en-US" dirty="0" smtClean="0"/>
              <a:t>のイベント</a:t>
            </a:r>
            <a:endParaRPr kumimoji="1" lang="en-US" altLang="ja-JP" dirty="0" smtClean="0"/>
          </a:p>
          <a:p>
            <a:r>
              <a:rPr lang="en-US" altLang="ja-JP" dirty="0" smtClean="0"/>
              <a:t>single…PPAC</a:t>
            </a:r>
            <a:r>
              <a:rPr lang="ja-JP" altLang="en-US" dirty="0" smtClean="0"/>
              <a:t>のみのイベント</a:t>
            </a:r>
            <a:endParaRPr lang="en-US" altLang="ja-JP" dirty="0" smtClean="0"/>
          </a:p>
          <a:p>
            <a:r>
              <a:rPr kumimoji="1" lang="en-US" altLang="ja-JP" dirty="0" smtClean="0"/>
              <a:t>pileup…</a:t>
            </a:r>
            <a:r>
              <a:rPr kumimoji="1" lang="ja-JP" altLang="en-US" dirty="0" smtClean="0"/>
              <a:t>同時に粒子が二つ来たイベント</a:t>
            </a:r>
            <a:endParaRPr kumimoji="1" lang="en-US" altLang="ja-JP" dirty="0" smtClean="0"/>
          </a:p>
        </p:txBody>
      </p:sp>
    </p:spTree>
    <p:extLst>
      <p:ext uri="{BB962C8B-B14F-4D97-AF65-F5344CB8AC3E}">
        <p14:creationId xmlns:p14="http://schemas.microsoft.com/office/powerpoint/2010/main" val="37202151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9482" y="-99392"/>
            <a:ext cx="8229600" cy="1143000"/>
          </a:xfrm>
        </p:spPr>
        <p:txBody>
          <a:bodyPr>
            <a:normAutofit/>
          </a:bodyPr>
          <a:lstStyle/>
          <a:p>
            <a:r>
              <a:rPr lang="en-US" altLang="ja-JP" dirty="0" err="1">
                <a:solidFill>
                  <a:schemeClr val="accent5">
                    <a:lumMod val="50000"/>
                  </a:schemeClr>
                </a:solidFill>
              </a:rPr>
              <a:t>rdf</a:t>
            </a:r>
            <a:r>
              <a:rPr lang="en-US" altLang="ja-JP" dirty="0">
                <a:solidFill>
                  <a:schemeClr val="accent5">
                    <a:lumMod val="50000"/>
                  </a:schemeClr>
                </a:solidFill>
              </a:rPr>
              <a:t> file </a:t>
            </a:r>
            <a:r>
              <a:rPr lang="ja-JP" altLang="en-US" dirty="0">
                <a:solidFill>
                  <a:schemeClr val="accent5">
                    <a:lumMod val="50000"/>
                  </a:schemeClr>
                </a:solidFill>
              </a:rPr>
              <a:t>を</a:t>
            </a:r>
            <a:r>
              <a:rPr lang="en-US" altLang="ja-JP" dirty="0">
                <a:solidFill>
                  <a:schemeClr val="accent5">
                    <a:lumMod val="50000"/>
                  </a:schemeClr>
                </a:solidFill>
              </a:rPr>
              <a:t>root file</a:t>
            </a:r>
            <a:r>
              <a:rPr lang="ja-JP" altLang="en-US" dirty="0">
                <a:solidFill>
                  <a:schemeClr val="accent5">
                    <a:lumMod val="50000"/>
                  </a:schemeClr>
                </a:solidFill>
              </a:rPr>
              <a:t>に変換</a:t>
            </a:r>
            <a:r>
              <a:rPr lang="ja-JP" altLang="en-US" dirty="0" smtClean="0">
                <a:solidFill>
                  <a:schemeClr val="accent5">
                    <a:lumMod val="50000"/>
                  </a:schemeClr>
                </a:solidFill>
              </a:rPr>
              <a:t>する</a:t>
            </a:r>
            <a:endParaRPr kumimoji="1" lang="ja-JP" altLang="en-US" dirty="0">
              <a:solidFill>
                <a:schemeClr val="accent5">
                  <a:lumMod val="50000"/>
                </a:schemeClr>
              </a:solidFill>
            </a:endParaRPr>
          </a:p>
        </p:txBody>
      </p:sp>
      <p:sp>
        <p:nvSpPr>
          <p:cNvPr id="5" name="対角する 2 つの角を丸めた四角形 4"/>
          <p:cNvSpPr/>
          <p:nvPr/>
        </p:nvSpPr>
        <p:spPr>
          <a:xfrm>
            <a:off x="395536" y="979488"/>
            <a:ext cx="8352928" cy="144016"/>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コンテンツ プレースホルダー 7"/>
          <p:cNvSpPr>
            <a:spLocks noGrp="1"/>
          </p:cNvSpPr>
          <p:nvPr>
            <p:ph idx="1"/>
          </p:nvPr>
        </p:nvSpPr>
        <p:spPr>
          <a:xfrm>
            <a:off x="457200" y="1770904"/>
            <a:ext cx="8229600" cy="4525963"/>
          </a:xfrm>
        </p:spPr>
        <p:txBody>
          <a:bodyPr>
            <a:normAutofit/>
          </a:bodyPr>
          <a:lstStyle/>
          <a:p>
            <a:pPr marL="0" indent="0">
              <a:buNone/>
            </a:pPr>
            <a:r>
              <a:rPr lang="ja-JP" altLang="en-US" sz="2000" dirty="0" smtClean="0"/>
              <a:t>キャリブレーションの変数や、検出器と変数の対応などを、</a:t>
            </a:r>
            <a:r>
              <a:rPr lang="en-US" altLang="ja-JP" sz="2000" dirty="0" err="1" smtClean="0"/>
              <a:t>sql</a:t>
            </a:r>
            <a:r>
              <a:rPr lang="ja-JP" altLang="en-US" sz="2000" dirty="0" smtClean="0"/>
              <a:t> </a:t>
            </a:r>
            <a:r>
              <a:rPr lang="en-US" altLang="ja-JP" sz="2000" dirty="0" smtClean="0"/>
              <a:t>file</a:t>
            </a:r>
            <a:r>
              <a:rPr lang="ja-JP" altLang="en-US" sz="2000" dirty="0" smtClean="0"/>
              <a:t>に書き込まなくてはなりません。ここから</a:t>
            </a:r>
            <a:r>
              <a:rPr lang="en-US" altLang="ja-JP" sz="2000" dirty="0" err="1" smtClean="0"/>
              <a:t>sql</a:t>
            </a:r>
            <a:r>
              <a:rPr lang="en-US" altLang="ja-JP" sz="2000" dirty="0" smtClean="0"/>
              <a:t> file</a:t>
            </a:r>
            <a:r>
              <a:rPr lang="ja-JP" altLang="en-US" sz="2000" dirty="0" smtClean="0"/>
              <a:t>の書き込みの説明をします。</a:t>
            </a:r>
            <a:endParaRPr lang="en-US" altLang="ja-JP" sz="2000" dirty="0" smtClean="0"/>
          </a:p>
          <a:p>
            <a:pPr marL="0" indent="0">
              <a:buNone/>
            </a:pPr>
            <a:r>
              <a:rPr lang="en-US" altLang="ja-JP" sz="2000" dirty="0" smtClean="0"/>
              <a:t>~/physics/rdf-1.0</a:t>
            </a:r>
            <a:r>
              <a:rPr lang="ja-JP" altLang="en-US" sz="2000" dirty="0" smtClean="0"/>
              <a:t>というディレクトリ内にそれぞれの実験用の</a:t>
            </a:r>
            <a:r>
              <a:rPr lang="en-US" altLang="ja-JP" sz="2000" dirty="0" err="1" smtClean="0"/>
              <a:t>sql</a:t>
            </a:r>
            <a:r>
              <a:rPr lang="en-US" altLang="ja-JP" sz="2000" dirty="0" smtClean="0"/>
              <a:t> file</a:t>
            </a:r>
            <a:r>
              <a:rPr lang="ja-JP" altLang="en-US" sz="2000" dirty="0" smtClean="0"/>
              <a:t>を含んだディレクトリがいくつかあります。自分の実験用にディレクトリを他のディレクトリからコピーして用意しましょう。</a:t>
            </a:r>
            <a:endParaRPr lang="en-US" altLang="ja-JP" sz="2000" dirty="0" smtClean="0"/>
          </a:p>
          <a:p>
            <a:pPr marL="0" indent="0">
              <a:buNone/>
            </a:pPr>
            <a:endParaRPr lang="en-US" altLang="ja-JP" sz="2000" dirty="0"/>
          </a:p>
        </p:txBody>
      </p:sp>
      <p:sp>
        <p:nvSpPr>
          <p:cNvPr id="6" name="タイトル 1"/>
          <p:cNvSpPr txBox="1">
            <a:spLocks/>
          </p:cNvSpPr>
          <p:nvPr/>
        </p:nvSpPr>
        <p:spPr>
          <a:xfrm>
            <a:off x="311572" y="1143818"/>
            <a:ext cx="8229600" cy="627086"/>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dirty="0" err="1" smtClean="0"/>
              <a:t>sql</a:t>
            </a:r>
            <a:r>
              <a:rPr lang="en-US" altLang="ja-JP" dirty="0" smtClean="0"/>
              <a:t> file</a:t>
            </a:r>
            <a:r>
              <a:rPr lang="ja-JP" altLang="en-US" dirty="0" smtClean="0"/>
              <a:t>の場所</a:t>
            </a:r>
            <a:endParaRPr lang="en-US" altLang="ja-JP" dirty="0" smtClean="0"/>
          </a:p>
        </p:txBody>
      </p:sp>
      <p:pic>
        <p:nvPicPr>
          <p:cNvPr id="7171" name="Picture 3" descr="C:\Text_crabat\sql_direc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9597" y="3900126"/>
            <a:ext cx="5760997" cy="2497162"/>
          </a:xfrm>
          <a:prstGeom prst="rect">
            <a:avLst/>
          </a:prstGeom>
          <a:noFill/>
          <a:extLst>
            <a:ext uri="{909E8E84-426E-40DD-AFC4-6F175D3DCCD1}">
              <a14:hiddenFill xmlns:a14="http://schemas.microsoft.com/office/drawing/2010/main">
                <a:solidFill>
                  <a:srgbClr val="FFFFFF"/>
                </a:solidFill>
              </a14:hiddenFill>
            </a:ext>
          </a:extLst>
        </p:spPr>
      </p:pic>
      <p:sp>
        <p:nvSpPr>
          <p:cNvPr id="4" name="テキスト ボックス 3"/>
          <p:cNvSpPr txBox="1"/>
          <p:nvPr/>
        </p:nvSpPr>
        <p:spPr>
          <a:xfrm>
            <a:off x="7290594" y="5750957"/>
            <a:ext cx="1853406" cy="646331"/>
          </a:xfrm>
          <a:prstGeom prst="rect">
            <a:avLst/>
          </a:prstGeom>
          <a:noFill/>
        </p:spPr>
        <p:txBody>
          <a:bodyPr wrap="square" rtlCol="0">
            <a:spAutoFit/>
          </a:bodyPr>
          <a:lstStyle/>
          <a:p>
            <a:r>
              <a:rPr kumimoji="1" lang="en-US" altLang="ja-JP" b="1" dirty="0" smtClean="0"/>
              <a:t>~/physics/rdf-1.0</a:t>
            </a:r>
          </a:p>
          <a:p>
            <a:r>
              <a:rPr kumimoji="1" lang="ja-JP" altLang="en-US" b="1" dirty="0" smtClean="0"/>
              <a:t>の内部の様子</a:t>
            </a:r>
            <a:endParaRPr kumimoji="1" lang="ja-JP" altLang="en-US" b="1" dirty="0"/>
          </a:p>
        </p:txBody>
      </p:sp>
    </p:spTree>
    <p:extLst>
      <p:ext uri="{BB962C8B-B14F-4D97-AF65-F5344CB8AC3E}">
        <p14:creationId xmlns:p14="http://schemas.microsoft.com/office/powerpoint/2010/main" val="42729651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3422</TotalTime>
  <Words>3346</Words>
  <Application>Microsoft Office PowerPoint</Application>
  <PresentationFormat>画面に合わせる (4:3)</PresentationFormat>
  <Paragraphs>244</Paragraphs>
  <Slides>32</Slides>
  <Notes>0</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Office ​​テーマ</vt:lpstr>
      <vt:lpstr>CRIB rdf2root  CRABAT 　入門</vt:lpstr>
      <vt:lpstr>はじめに</vt:lpstr>
      <vt:lpstr>コンテンツ</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rdf file をroot fileに変換する</vt:lpstr>
      <vt:lpstr>CRABATで解析</vt:lpstr>
      <vt:lpstr>CRABATで解析</vt:lpstr>
      <vt:lpstr>CRABATで解析</vt:lpstr>
      <vt:lpstr>CRABATで解析</vt:lpstr>
      <vt:lpstr>CRABATで解析</vt:lpstr>
      <vt:lpstr>CRABATで解析</vt:lpstr>
      <vt:lpstr>CRABATで解析</vt:lpstr>
      <vt:lpstr>CRABATで解析</vt:lpstr>
      <vt:lpstr>CRABATで解析</vt:lpstr>
      <vt:lpstr>CRABATで解析</vt:lpstr>
      <vt:lpstr>CRABATで解析</vt:lpstr>
      <vt:lpstr>CRABATで解析</vt:lpstr>
      <vt:lpstr>CRABATで解析</vt:lpstr>
      <vt:lpstr>CRABATで解析</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Anapaw　入門</dc:title>
  <dc:creator>FJ-USER</dc:creator>
  <cp:lastModifiedBy>FJ-USER</cp:lastModifiedBy>
  <cp:revision>281</cp:revision>
  <dcterms:created xsi:type="dcterms:W3CDTF">2016-02-10T06:04:19Z</dcterms:created>
  <dcterms:modified xsi:type="dcterms:W3CDTF">2016-04-02T11:34:01Z</dcterms:modified>
</cp:coreProperties>
</file>