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77" r:id="rId4"/>
    <p:sldId id="335" r:id="rId5"/>
    <p:sldId id="317" r:id="rId6"/>
    <p:sldId id="321" r:id="rId7"/>
    <p:sldId id="322" r:id="rId8"/>
    <p:sldId id="323" r:id="rId9"/>
    <p:sldId id="324" r:id="rId10"/>
    <p:sldId id="326" r:id="rId11"/>
    <p:sldId id="327" r:id="rId12"/>
    <p:sldId id="328" r:id="rId13"/>
    <p:sldId id="329" r:id="rId14"/>
    <p:sldId id="330" r:id="rId15"/>
    <p:sldId id="331" r:id="rId16"/>
    <p:sldId id="332" r:id="rId17"/>
    <p:sldId id="333" r:id="rId18"/>
    <p:sldId id="334" r:id="rId19"/>
    <p:sldId id="260" r:id="rId20"/>
    <p:sldId id="336" r:id="rId21"/>
    <p:sldId id="337" r:id="rId22"/>
    <p:sldId id="304" r:id="rId23"/>
    <p:sldId id="305" r:id="rId24"/>
    <p:sldId id="307" r:id="rId25"/>
    <p:sldId id="308" r:id="rId26"/>
    <p:sldId id="310" r:id="rId27"/>
    <p:sldId id="311" r:id="rId28"/>
    <p:sldId id="312" r:id="rId29"/>
    <p:sldId id="313" r:id="rId30"/>
    <p:sldId id="314" r:id="rId31"/>
    <p:sldId id="315" r:id="rId32"/>
    <p:sldId id="316" r:id="rId3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6043" autoAdjust="0"/>
  </p:normalViewPr>
  <p:slideViewPr>
    <p:cSldViewPr>
      <p:cViewPr varScale="1">
        <p:scale>
          <a:sx n="70" d="100"/>
          <a:sy n="70"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E34147-DD1A-4683-8968-490DECC1D508}" type="datetimeFigureOut">
              <a:rPr kumimoji="1" lang="ja-JP" altLang="en-US" smtClean="0"/>
              <a:t>2016/4/10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EF94AB-1AF4-411B-8901-FAC1B972E55B}" type="slidenum">
              <a:rPr kumimoji="1" lang="ja-JP" altLang="en-US" smtClean="0"/>
              <a:t>‹#›</a:t>
            </a:fld>
            <a:endParaRPr kumimoji="1" lang="ja-JP" altLang="en-US"/>
          </a:p>
        </p:txBody>
      </p:sp>
    </p:spTree>
    <p:extLst>
      <p:ext uri="{BB962C8B-B14F-4D97-AF65-F5344CB8AC3E}">
        <p14:creationId xmlns:p14="http://schemas.microsoft.com/office/powerpoint/2010/main" val="29190905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3836785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2617837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27375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3418901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359597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3956428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246638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208434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2721049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270330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BC6A85-EB6C-430A-A7FE-E2F618EB1C54}" type="datetimeFigureOut">
              <a:rPr kumimoji="1" lang="ja-JP" altLang="en-US" smtClean="0"/>
              <a:t>2016/4/10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527758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C6A85-EB6C-430A-A7FE-E2F618EB1C54}" type="datetimeFigureOut">
              <a:rPr kumimoji="1" lang="ja-JP" altLang="en-US" smtClean="0"/>
              <a:t>2016/4/10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025707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cns.s.u-tokyo.ac.jp/~daid/physix/rdf2root-in-Linux.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96752"/>
            <a:ext cx="7772400" cy="3240361"/>
          </a:xfrm>
        </p:spPr>
        <p:txBody>
          <a:bodyPr>
            <a:normAutofit fontScale="90000"/>
          </a:bodyPr>
          <a:lstStyle/>
          <a:p>
            <a:r>
              <a:rPr lang="en-US" altLang="ja-JP" sz="6000" dirty="0" smtClean="0"/>
              <a:t>CRIB</a:t>
            </a:r>
            <a:br>
              <a:rPr lang="en-US" altLang="ja-JP" sz="6000" dirty="0" smtClean="0"/>
            </a:br>
            <a:r>
              <a:rPr lang="en-US" altLang="ja-JP" sz="6000" dirty="0" smtClean="0"/>
              <a:t>rdf2root </a:t>
            </a:r>
            <a:br>
              <a:rPr lang="en-US" altLang="ja-JP" sz="6000" dirty="0" smtClean="0"/>
            </a:br>
            <a:r>
              <a:rPr lang="en-US" altLang="ja-JP" sz="6000" dirty="0" smtClean="0"/>
              <a:t>CRABAT</a:t>
            </a:r>
            <a:br>
              <a:rPr lang="en-US" altLang="ja-JP" sz="6000" dirty="0" smtClean="0"/>
            </a:br>
            <a:r>
              <a:rPr lang="ja-JP" altLang="en-US" sz="6000" dirty="0"/>
              <a:t>　</a:t>
            </a:r>
            <a:r>
              <a:rPr lang="en-US" altLang="ja-JP" sz="6000" dirty="0" smtClean="0"/>
              <a:t>introductory manual</a:t>
            </a:r>
            <a:endParaRPr kumimoji="1" lang="ja-JP" altLang="en-US" sz="6000" dirty="0"/>
          </a:p>
        </p:txBody>
      </p:sp>
      <p:sp>
        <p:nvSpPr>
          <p:cNvPr id="4" name="テキスト ボックス 3"/>
          <p:cNvSpPr txBox="1"/>
          <p:nvPr/>
        </p:nvSpPr>
        <p:spPr>
          <a:xfrm>
            <a:off x="4427984" y="4618394"/>
            <a:ext cx="4320480" cy="369332"/>
          </a:xfrm>
          <a:prstGeom prst="rect">
            <a:avLst/>
          </a:prstGeom>
          <a:noFill/>
        </p:spPr>
        <p:txBody>
          <a:bodyPr wrap="square" rtlCol="0">
            <a:spAutoFit/>
          </a:bodyPr>
          <a:lstStyle/>
          <a:p>
            <a:r>
              <a:rPr kumimoji="1" lang="en-US" altLang="ja-JP" dirty="0" smtClean="0"/>
              <a:t>Yuji </a:t>
            </a:r>
            <a:r>
              <a:rPr kumimoji="1" lang="en-US" altLang="ja-JP" dirty="0" err="1" smtClean="0"/>
              <a:t>Sakaguchi</a:t>
            </a:r>
            <a:r>
              <a:rPr lang="en-US" altLang="ja-JP" dirty="0" smtClean="0"/>
              <a:t>, March, 2016</a:t>
            </a:r>
            <a:endParaRPr kumimoji="1" lang="ja-JP" altLang="en-US" dirty="0"/>
          </a:p>
        </p:txBody>
      </p:sp>
    </p:spTree>
    <p:extLst>
      <p:ext uri="{BB962C8B-B14F-4D97-AF65-F5344CB8AC3E}">
        <p14:creationId xmlns:p14="http://schemas.microsoft.com/office/powerpoint/2010/main" val="9144854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916832"/>
            <a:ext cx="8229600" cy="4525963"/>
          </a:xfrm>
        </p:spPr>
        <p:txBody>
          <a:bodyPr>
            <a:normAutofit/>
          </a:bodyPr>
          <a:lstStyle/>
          <a:p>
            <a:pPr marL="0" indent="0">
              <a:buNone/>
            </a:pPr>
            <a:r>
              <a:rPr lang="en-US" altLang="ja-JP" sz="2000" dirty="0" smtClean="0"/>
              <a:t>In ~/physics/rdf-1.0, input “ls –l” into your terminal. After that certain information like this picture shows up.</a:t>
            </a:r>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Modify a link for </a:t>
            </a:r>
            <a:r>
              <a:rPr lang="en-US" altLang="ja-JP" dirty="0" err="1" smtClean="0"/>
              <a:t>sql</a:t>
            </a:r>
            <a:r>
              <a:rPr lang="en-US" altLang="ja-JP" dirty="0" smtClean="0"/>
              <a:t> file directory</a:t>
            </a:r>
          </a:p>
        </p:txBody>
      </p:sp>
      <p:pic>
        <p:nvPicPr>
          <p:cNvPr id="8195" name="Picture 3" descr="C:\Text_crabat\sql_lin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680" y="2852688"/>
            <a:ext cx="7184798" cy="288032"/>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5292080" y="3140720"/>
            <a:ext cx="3168352" cy="369332"/>
          </a:xfrm>
          <a:prstGeom prst="rect">
            <a:avLst/>
          </a:prstGeom>
          <a:noFill/>
        </p:spPr>
        <p:txBody>
          <a:bodyPr wrap="square" rtlCol="0">
            <a:spAutoFit/>
          </a:bodyPr>
          <a:lstStyle/>
          <a:p>
            <a:r>
              <a:rPr lang="en-US" altLang="ja-JP" b="1" dirty="0" smtClean="0"/>
              <a:t>Part of terminal a</a:t>
            </a:r>
            <a:r>
              <a:rPr kumimoji="1" lang="en-US" altLang="ja-JP" b="1" dirty="0" smtClean="0"/>
              <a:t>fter “ls –l”</a:t>
            </a:r>
            <a:endParaRPr kumimoji="1" lang="ja-JP" altLang="en-US" b="1" dirty="0"/>
          </a:p>
        </p:txBody>
      </p:sp>
      <p:sp>
        <p:nvSpPr>
          <p:cNvPr id="7" name="テキスト ボックス 6"/>
          <p:cNvSpPr txBox="1"/>
          <p:nvPr/>
        </p:nvSpPr>
        <p:spPr>
          <a:xfrm>
            <a:off x="311572" y="3598962"/>
            <a:ext cx="8604448" cy="1200329"/>
          </a:xfrm>
          <a:prstGeom prst="rect">
            <a:avLst/>
          </a:prstGeom>
          <a:noFill/>
        </p:spPr>
        <p:txBody>
          <a:bodyPr wrap="square" rtlCol="0">
            <a:spAutoFit/>
          </a:bodyPr>
          <a:lstStyle/>
          <a:p>
            <a:r>
              <a:rPr lang="en-US" altLang="ja-JP" dirty="0" smtClean="0"/>
              <a:t>“</a:t>
            </a:r>
            <a:r>
              <a:rPr lang="en-US" altLang="ja-JP" dirty="0" err="1" smtClean="0"/>
              <a:t>sql</a:t>
            </a:r>
            <a:r>
              <a:rPr lang="en-US" altLang="ja-JP" dirty="0" smtClean="0"/>
              <a:t>” is a symbolic link to “sql_may15”.  Link “</a:t>
            </a:r>
            <a:r>
              <a:rPr lang="en-US" altLang="ja-JP" dirty="0" err="1" smtClean="0"/>
              <a:t>sql</a:t>
            </a:r>
            <a:r>
              <a:rPr lang="en-US" altLang="ja-JP" dirty="0" smtClean="0"/>
              <a:t>” to your directory. You can do that by inputting “unlink </a:t>
            </a:r>
            <a:r>
              <a:rPr lang="en-US" altLang="ja-JP" dirty="0" err="1" smtClean="0"/>
              <a:t>sql</a:t>
            </a:r>
            <a:r>
              <a:rPr lang="en-US" altLang="ja-JP" dirty="0" smtClean="0"/>
              <a:t>” and “ln –s NAME OF DIRECTORY </a:t>
            </a:r>
            <a:r>
              <a:rPr lang="en-US" altLang="ja-JP" dirty="0" err="1" smtClean="0"/>
              <a:t>sql</a:t>
            </a:r>
            <a:r>
              <a:rPr lang="en-US" altLang="ja-JP" dirty="0" smtClean="0"/>
              <a:t>”. </a:t>
            </a:r>
            <a:endParaRPr kumimoji="1" lang="en-US" altLang="ja-JP" dirty="0" smtClean="0"/>
          </a:p>
          <a:p>
            <a:r>
              <a:rPr lang="en-US" altLang="ja-JP" dirty="0" smtClean="0"/>
              <a:t>After finishing linking, you are required to modify parameters in </a:t>
            </a:r>
            <a:r>
              <a:rPr lang="en-US" altLang="ja-JP" dirty="0" err="1" smtClean="0"/>
              <a:t>sql</a:t>
            </a:r>
            <a:r>
              <a:rPr lang="en-US" altLang="ja-JP" dirty="0" smtClean="0"/>
              <a:t> files. Enter your directory.</a:t>
            </a:r>
          </a:p>
        </p:txBody>
      </p:sp>
      <p:sp>
        <p:nvSpPr>
          <p:cNvPr id="10"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11" name="対角する 2 つの角を丸めた四角形 10"/>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74908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916832"/>
            <a:ext cx="8229600" cy="4525963"/>
          </a:xfrm>
        </p:spPr>
        <p:txBody>
          <a:bodyPr>
            <a:normAutofit/>
          </a:bodyPr>
          <a:lstStyle/>
          <a:p>
            <a:pPr marL="0" indent="0">
              <a:buNone/>
            </a:pPr>
            <a:r>
              <a:rPr lang="en-US" altLang="ja-JP" sz="2000" dirty="0" smtClean="0"/>
              <a:t>The </a:t>
            </a:r>
            <a:r>
              <a:rPr lang="en-US" altLang="ja-JP" sz="2000" dirty="0" err="1" smtClean="0"/>
              <a:t>sql</a:t>
            </a:r>
            <a:r>
              <a:rPr lang="en-US" altLang="ja-JP" sz="2000" dirty="0" smtClean="0"/>
              <a:t> files you should focus on are as below.</a:t>
            </a:r>
          </a:p>
          <a:p>
            <a:pPr marL="0" indent="0">
              <a:buNone/>
            </a:pPr>
            <a:endParaRPr lang="en-US" altLang="ja-JP" sz="2000" dirty="0" smtClean="0"/>
          </a:p>
          <a:p>
            <a:pPr marL="0" indent="0">
              <a:buNone/>
            </a:pPr>
            <a:r>
              <a:rPr lang="ja-JP" altLang="en-US" sz="2000" dirty="0" smtClean="0"/>
              <a:t>・</a:t>
            </a:r>
            <a:r>
              <a:rPr lang="en-US" altLang="ja-JP" sz="2000" dirty="0" err="1" smtClean="0"/>
              <a:t>ppac.sql</a:t>
            </a:r>
            <a:r>
              <a:rPr lang="en-US" altLang="ja-JP" sz="2000" dirty="0" smtClean="0"/>
              <a:t>…</a:t>
            </a:r>
            <a:r>
              <a:rPr lang="ja-JP" altLang="en-US" sz="2000" dirty="0" smtClean="0"/>
              <a:t>　</a:t>
            </a:r>
            <a:r>
              <a:rPr lang="en-US" altLang="ja-JP" sz="2000" dirty="0" err="1" smtClean="0"/>
              <a:t>sql</a:t>
            </a:r>
            <a:r>
              <a:rPr lang="en-US" altLang="ja-JP" sz="2000" dirty="0" smtClean="0"/>
              <a:t> file for PPAC</a:t>
            </a:r>
          </a:p>
          <a:p>
            <a:pPr marL="0" indent="0">
              <a:buNone/>
            </a:pPr>
            <a:r>
              <a:rPr lang="ja-JP" altLang="en-US" sz="2000" dirty="0" smtClean="0"/>
              <a:t>・</a:t>
            </a:r>
            <a:r>
              <a:rPr lang="en-US" altLang="ja-JP" sz="2000" dirty="0" err="1" smtClean="0"/>
              <a:t>ssd.sql</a:t>
            </a:r>
            <a:r>
              <a:rPr lang="en-US" altLang="ja-JP" sz="2000" dirty="0" smtClean="0"/>
              <a:t>… </a:t>
            </a:r>
            <a:r>
              <a:rPr lang="en-US" altLang="ja-JP" sz="2000" dirty="0" err="1" smtClean="0"/>
              <a:t>sql</a:t>
            </a:r>
            <a:r>
              <a:rPr lang="en-US" altLang="ja-JP" sz="2000" dirty="0" smtClean="0"/>
              <a:t> file for SSD</a:t>
            </a:r>
          </a:p>
          <a:p>
            <a:pPr marL="0" indent="0">
              <a:buNone/>
            </a:pPr>
            <a:r>
              <a:rPr lang="ja-JP" altLang="en-US" sz="2000" dirty="0" smtClean="0"/>
              <a:t>・</a:t>
            </a:r>
            <a:r>
              <a:rPr lang="en-US" altLang="ja-JP" sz="2000" dirty="0" err="1" smtClean="0"/>
              <a:t>psd.sql</a:t>
            </a:r>
            <a:r>
              <a:rPr lang="en-US" altLang="ja-JP" sz="2000" dirty="0" smtClean="0"/>
              <a:t>… </a:t>
            </a:r>
            <a:r>
              <a:rPr lang="en-US" altLang="ja-JP" sz="2000" dirty="0" err="1" smtClean="0"/>
              <a:t>sql</a:t>
            </a:r>
            <a:r>
              <a:rPr lang="en-US" altLang="ja-JP" sz="2000" dirty="0" smtClean="0"/>
              <a:t> file for PSD</a:t>
            </a:r>
          </a:p>
          <a:p>
            <a:pPr marL="0" indent="0">
              <a:buNone/>
            </a:pPr>
            <a:endParaRPr lang="en-US" altLang="ja-JP" sz="2000" dirty="0" smtClean="0"/>
          </a:p>
          <a:p>
            <a:pPr marL="0" indent="0">
              <a:buNone/>
            </a:pPr>
            <a:r>
              <a:rPr lang="en-US" altLang="ja-JP" sz="2000" dirty="0" smtClean="0"/>
              <a:t>I treat </a:t>
            </a:r>
            <a:r>
              <a:rPr lang="en-US" altLang="ja-JP" sz="2000" dirty="0" err="1" smtClean="0"/>
              <a:t>psd.sql</a:t>
            </a:r>
            <a:r>
              <a:rPr lang="en-US" altLang="ja-JP" sz="2000" dirty="0" smtClean="0"/>
              <a:t> as </a:t>
            </a:r>
            <a:r>
              <a:rPr lang="en-US" altLang="ja-JP" sz="2000" dirty="0" smtClean="0"/>
              <a:t>an </a:t>
            </a:r>
            <a:r>
              <a:rPr lang="en-US" altLang="ja-JP" sz="2000" dirty="0" smtClean="0"/>
              <a:t>example to explain how to modify parameters in </a:t>
            </a:r>
            <a:r>
              <a:rPr lang="en-US" altLang="ja-JP" sz="2000" dirty="0" err="1" smtClean="0"/>
              <a:t>sql</a:t>
            </a:r>
            <a:r>
              <a:rPr lang="en-US" altLang="ja-JP" sz="2000" dirty="0" smtClean="0"/>
              <a:t> files.</a:t>
            </a:r>
          </a:p>
          <a:p>
            <a:pPr marL="0" indent="0">
              <a:buNone/>
            </a:pPr>
            <a:r>
              <a:rPr lang="en-US" altLang="ja-JP" sz="2000" dirty="0" smtClean="0"/>
              <a:t>View </a:t>
            </a:r>
            <a:r>
              <a:rPr lang="en-US" altLang="ja-JP" sz="2000" dirty="0" err="1" smtClean="0"/>
              <a:t>psd.sql</a:t>
            </a:r>
            <a:r>
              <a:rPr lang="en-US" altLang="ja-JP" sz="2000" dirty="0" smtClean="0"/>
              <a:t>.</a:t>
            </a:r>
          </a:p>
          <a:p>
            <a:pPr marL="0" indent="0">
              <a:buNone/>
            </a:pPr>
            <a:endParaRPr lang="en-US" altLang="ja-JP" sz="2000" dirty="0"/>
          </a:p>
          <a:p>
            <a:pPr marL="0" indent="0">
              <a:buNone/>
            </a:pPr>
            <a:endParaRPr lang="en-US" altLang="ja-JP" sz="2000" dirty="0" smtClean="0"/>
          </a:p>
          <a:p>
            <a:pPr marL="0" indent="0">
              <a:buNone/>
            </a:pPr>
            <a:endParaRPr lang="en-US" altLang="ja-JP" sz="2000" dirty="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Overview of </a:t>
            </a:r>
            <a:r>
              <a:rPr lang="en-US" altLang="ja-JP" dirty="0" err="1" smtClean="0"/>
              <a:t>sql</a:t>
            </a:r>
            <a:r>
              <a:rPr lang="en-US" altLang="ja-JP" dirty="0" smtClean="0"/>
              <a:t> files</a:t>
            </a:r>
          </a:p>
        </p:txBody>
      </p:sp>
      <p:sp>
        <p:nvSpPr>
          <p:cNvPr id="7"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9" name="対角する 2 つの角を丸めた四角形 8"/>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54837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628800"/>
            <a:ext cx="8229600" cy="1510134"/>
          </a:xfrm>
        </p:spPr>
        <p:txBody>
          <a:bodyPr>
            <a:normAutofit/>
          </a:bodyPr>
          <a:lstStyle/>
          <a:p>
            <a:pPr marL="0" indent="0">
              <a:buNone/>
            </a:pPr>
            <a:r>
              <a:rPr lang="en-US" altLang="ja-JP" sz="2000" dirty="0" smtClean="0"/>
              <a:t>Parts of </a:t>
            </a:r>
            <a:r>
              <a:rPr lang="en-US" altLang="ja-JP" sz="2000" dirty="0" err="1" smtClean="0"/>
              <a:t>psd.sql</a:t>
            </a:r>
            <a:r>
              <a:rPr lang="en-US" altLang="ja-JP" sz="2000" dirty="0" smtClean="0"/>
              <a:t> are written as these pictures. 9 parameters are arranged in the upper picture. The parameters you are required to change are located as the lower picture.</a:t>
            </a:r>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Part of </a:t>
            </a:r>
            <a:r>
              <a:rPr lang="en-US" altLang="ja-JP" dirty="0" err="1" smtClean="0"/>
              <a:t>sql</a:t>
            </a:r>
            <a:r>
              <a:rPr lang="en-US" altLang="ja-JP" dirty="0" smtClean="0"/>
              <a:t> file you should change</a:t>
            </a:r>
          </a:p>
        </p:txBody>
      </p:sp>
      <p:pic>
        <p:nvPicPr>
          <p:cNvPr id="9218" name="Picture 2" descr="C:\Text_crabat\psd_sql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153" y="2636912"/>
            <a:ext cx="4603816" cy="2448272"/>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C:\Text_crabat\psd_sql_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153" y="5284400"/>
            <a:ext cx="7152775" cy="1521867"/>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8130925" y="6135022"/>
            <a:ext cx="1800200" cy="646331"/>
          </a:xfrm>
          <a:prstGeom prst="rect">
            <a:avLst/>
          </a:prstGeom>
          <a:noFill/>
        </p:spPr>
        <p:txBody>
          <a:bodyPr wrap="square" rtlCol="0">
            <a:spAutoFit/>
          </a:bodyPr>
          <a:lstStyle/>
          <a:p>
            <a:r>
              <a:rPr kumimoji="1" lang="en-US" altLang="ja-JP" b="1" dirty="0" smtClean="0"/>
              <a:t>Part of </a:t>
            </a:r>
          </a:p>
          <a:p>
            <a:r>
              <a:rPr kumimoji="1" lang="en-US" altLang="ja-JP" b="1" dirty="0" err="1" smtClean="0"/>
              <a:t>psd.sql</a:t>
            </a:r>
            <a:endParaRPr kumimoji="1" lang="ja-JP" altLang="en-US" b="1" dirty="0"/>
          </a:p>
        </p:txBody>
      </p:sp>
      <p:sp>
        <p:nvSpPr>
          <p:cNvPr id="4" name="テキスト ボックス 3"/>
          <p:cNvSpPr txBox="1"/>
          <p:nvPr/>
        </p:nvSpPr>
        <p:spPr>
          <a:xfrm>
            <a:off x="5887632" y="2420888"/>
            <a:ext cx="3312368" cy="2862322"/>
          </a:xfrm>
          <a:prstGeom prst="rect">
            <a:avLst/>
          </a:prstGeom>
          <a:noFill/>
        </p:spPr>
        <p:txBody>
          <a:bodyPr wrap="square" rtlCol="0">
            <a:spAutoFit/>
          </a:bodyPr>
          <a:lstStyle/>
          <a:p>
            <a:r>
              <a:rPr kumimoji="1" lang="en-US" altLang="ja-JP" dirty="0" smtClean="0"/>
              <a:t>You should understand what the numbers in the lower picture reveal. The order of the </a:t>
            </a:r>
            <a:r>
              <a:rPr lang="en-US" altLang="ja-JP" dirty="0" smtClean="0"/>
              <a:t>parameters </a:t>
            </a:r>
            <a:r>
              <a:rPr kumimoji="1" lang="en-US" altLang="ja-JP" dirty="0" smtClean="0"/>
              <a:t>in the upper picture corresponds to that in the lower picture. For example, “</a:t>
            </a:r>
            <a:r>
              <a:rPr kumimoji="1" lang="en-US" altLang="ja-JP" dirty="0" err="1" smtClean="0"/>
              <a:t>adc</a:t>
            </a:r>
            <a:r>
              <a:rPr kumimoji="1" lang="en-US" altLang="ja-JP" dirty="0" smtClean="0"/>
              <a:t> gain” shows up as the fourth parameter. Then, “</a:t>
            </a:r>
            <a:r>
              <a:rPr kumimoji="1" lang="en-US" altLang="ja-JP" dirty="0" err="1" smtClean="0"/>
              <a:t>adc</a:t>
            </a:r>
            <a:r>
              <a:rPr kumimoji="1" lang="en-US" altLang="ja-JP" dirty="0" smtClean="0"/>
              <a:t> gain” corresponds to “1.0”, the fourth parameter in the lower picture.</a:t>
            </a:r>
            <a:endParaRPr kumimoji="1" lang="ja-JP" altLang="en-US" dirty="0"/>
          </a:p>
        </p:txBody>
      </p:sp>
      <p:cxnSp>
        <p:nvCxnSpPr>
          <p:cNvPr id="9" name="直線矢印コネクタ 8"/>
          <p:cNvCxnSpPr/>
          <p:nvPr/>
        </p:nvCxnSpPr>
        <p:spPr>
          <a:xfrm>
            <a:off x="1288305" y="2881389"/>
            <a:ext cx="0" cy="17199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3594420" y="5495984"/>
            <a:ext cx="4238807"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6512" y="6279652"/>
            <a:ext cx="1189856" cy="646331"/>
          </a:xfrm>
          <a:prstGeom prst="rect">
            <a:avLst/>
          </a:prstGeom>
          <a:noFill/>
        </p:spPr>
        <p:txBody>
          <a:bodyPr wrap="square" rtlCol="0">
            <a:spAutoFit/>
          </a:bodyPr>
          <a:lstStyle/>
          <a:p>
            <a:r>
              <a:rPr lang="en-US" altLang="ja-JP" b="1" dirty="0" smtClean="0"/>
              <a:t>Same order</a:t>
            </a:r>
            <a:endParaRPr kumimoji="1" lang="ja-JP" altLang="en-US" b="1" dirty="0"/>
          </a:p>
        </p:txBody>
      </p:sp>
      <p:cxnSp>
        <p:nvCxnSpPr>
          <p:cNvPr id="19" name="直線コネクタ 18"/>
          <p:cNvCxnSpPr/>
          <p:nvPr/>
        </p:nvCxnSpPr>
        <p:spPr>
          <a:xfrm flipH="1">
            <a:off x="123105" y="3593192"/>
            <a:ext cx="1165200" cy="2726496"/>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658873" y="5495984"/>
            <a:ext cx="4719096" cy="1106834"/>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8"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20" name="対角する 2 つの角を丸めた四角形 19"/>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1094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628800"/>
            <a:ext cx="8229600" cy="4752528"/>
          </a:xfrm>
        </p:spPr>
        <p:txBody>
          <a:bodyPr>
            <a:normAutofit/>
          </a:bodyPr>
          <a:lstStyle/>
          <a:p>
            <a:pPr marL="0" indent="0">
              <a:buNone/>
            </a:pPr>
            <a:r>
              <a:rPr lang="en-US" altLang="ja-JP" sz="2000" dirty="0" smtClean="0"/>
              <a:t>Energy is conventionally calculated with the equation of </a:t>
            </a:r>
            <a:r>
              <a:rPr lang="en-US" altLang="ja-JP" sz="2000" dirty="0"/>
              <a:t>Energy=gain×(channel-offset</a:t>
            </a:r>
            <a:r>
              <a:rPr lang="en-US" altLang="ja-JP" sz="2000" dirty="0" smtClean="0"/>
              <a:t>) in CRIB group.</a:t>
            </a:r>
            <a:endParaRPr lang="en-US" altLang="ja-JP" sz="2000" dirty="0" smtClean="0"/>
          </a:p>
          <a:p>
            <a:pPr marL="0" indent="0">
              <a:buNone/>
            </a:pPr>
            <a:r>
              <a:rPr lang="en-US" altLang="ja-JP" sz="2000" dirty="0" smtClean="0"/>
              <a:t>Change these gain and offset into the values meeting your purpose in </a:t>
            </a:r>
            <a:r>
              <a:rPr lang="en-US" altLang="ja-JP" sz="2000" dirty="0" err="1" smtClean="0"/>
              <a:t>psd.sql</a:t>
            </a:r>
            <a:r>
              <a:rPr lang="en-US" altLang="ja-JP" sz="2000" dirty="0" smtClean="0"/>
              <a:t>, </a:t>
            </a:r>
            <a:r>
              <a:rPr lang="en-US" altLang="ja-JP" sz="2000" dirty="0" err="1" smtClean="0"/>
              <a:t>ssd.sql</a:t>
            </a:r>
            <a:r>
              <a:rPr lang="en-US" altLang="ja-JP" sz="2000" dirty="0" smtClean="0"/>
              <a:t> and </a:t>
            </a:r>
            <a:r>
              <a:rPr lang="en-US" altLang="ja-JP" sz="2000" dirty="0" err="1" smtClean="0"/>
              <a:t>ppac.sql</a:t>
            </a:r>
            <a:r>
              <a:rPr lang="en-US" altLang="ja-JP" sz="2000" dirty="0" smtClean="0"/>
              <a:t>.</a:t>
            </a:r>
          </a:p>
          <a:p>
            <a:pPr marL="0" indent="0">
              <a:buNone/>
            </a:pPr>
            <a:r>
              <a:rPr lang="en-US" altLang="ja-JP" sz="2000" dirty="0" smtClean="0"/>
              <a:t>Making the environment for rdf2root is very laborious. You need to install MySQL and ROOT adjusted to MySQL, and debag those. Most of you possibly use rdf2root in analys2 because it works well. </a:t>
            </a:r>
          </a:p>
          <a:p>
            <a:pPr marL="0" indent="0">
              <a:buNone/>
            </a:pPr>
            <a:r>
              <a:rPr lang="en-US" altLang="ja-JP" sz="2000" dirty="0" smtClean="0"/>
              <a:t>It is possible to write your calibration parameters in the </a:t>
            </a:r>
            <a:r>
              <a:rPr lang="en-US" altLang="ja-JP" sz="2000" dirty="0" err="1" smtClean="0"/>
              <a:t>sql</a:t>
            </a:r>
            <a:r>
              <a:rPr lang="en-US" altLang="ja-JP" sz="2000" dirty="0" smtClean="0"/>
              <a:t> files and make values in root files calibrated. However if the calibration parameters are wrong, you need to go to the CRIB monitor room and convert again</a:t>
            </a:r>
            <a:r>
              <a:rPr lang="en-US" altLang="ja-JP" sz="2000" dirty="0" smtClean="0"/>
              <a:t>. It’s a waste of time.</a:t>
            </a:r>
            <a:endParaRPr lang="en-US" altLang="ja-JP" sz="2000" dirty="0" smtClean="0"/>
          </a:p>
          <a:p>
            <a:pPr marL="0" indent="0">
              <a:buNone/>
            </a:pPr>
            <a:r>
              <a:rPr lang="en-US" altLang="ja-JP" sz="2000" dirty="0" smtClean="0"/>
              <a:t>Therefore if you decide to use rdf2root in analys2, fixing gain=1 and offset=0,  converting </a:t>
            </a:r>
            <a:r>
              <a:rPr lang="en-US" altLang="ja-JP" sz="2000" dirty="0" err="1" smtClean="0"/>
              <a:t>rdf</a:t>
            </a:r>
            <a:r>
              <a:rPr lang="en-US" altLang="ja-JP" sz="2000" dirty="0" smtClean="0"/>
              <a:t> files of raw data into root files of raw data, and calibrating on CRABAT are wise way. </a:t>
            </a:r>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gain</a:t>
            </a:r>
            <a:r>
              <a:rPr lang="en-US" altLang="ja-JP" dirty="0"/>
              <a:t> </a:t>
            </a:r>
            <a:r>
              <a:rPr lang="en-US" altLang="ja-JP" dirty="0" smtClean="0"/>
              <a:t>and</a:t>
            </a:r>
            <a:r>
              <a:rPr lang="en-US" altLang="ja-JP" dirty="0"/>
              <a:t> offset </a:t>
            </a:r>
            <a:r>
              <a:rPr lang="en-US" altLang="ja-JP" dirty="0" smtClean="0"/>
              <a:t>in </a:t>
            </a:r>
            <a:r>
              <a:rPr lang="en-US" altLang="ja-JP" dirty="0" err="1" smtClean="0"/>
              <a:t>sql</a:t>
            </a:r>
            <a:r>
              <a:rPr lang="en-US" altLang="ja-JP" dirty="0" smtClean="0"/>
              <a:t> </a:t>
            </a:r>
            <a:r>
              <a:rPr lang="en-US" altLang="ja-JP" dirty="0"/>
              <a:t>file</a:t>
            </a:r>
            <a:endParaRPr lang="en-US" altLang="ja-JP" dirty="0" smtClean="0"/>
          </a:p>
        </p:txBody>
      </p:sp>
      <p:sp>
        <p:nvSpPr>
          <p:cNvPr id="7"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9" name="対角する 2 つの角を丸めた四角形 8"/>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22833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770904"/>
            <a:ext cx="8229600" cy="4610424"/>
          </a:xfrm>
        </p:spPr>
        <p:txBody>
          <a:bodyPr>
            <a:normAutofit/>
          </a:bodyPr>
          <a:lstStyle/>
          <a:p>
            <a:pPr marL="0" indent="0">
              <a:buNone/>
            </a:pPr>
            <a:r>
              <a:rPr lang="en-US" altLang="ja-JP" sz="2000" dirty="0" smtClean="0"/>
              <a:t>Be careful to the correspondence between values and valuables such as </a:t>
            </a:r>
            <a:r>
              <a:rPr lang="en-US" altLang="ja-JP" sz="2000" dirty="0"/>
              <a:t>detector channel, </a:t>
            </a:r>
            <a:r>
              <a:rPr lang="en-US" altLang="ja-JP" sz="2000" dirty="0" err="1"/>
              <a:t>adc</a:t>
            </a:r>
            <a:r>
              <a:rPr lang="en-US" altLang="ja-JP" sz="2000" dirty="0"/>
              <a:t> map, </a:t>
            </a:r>
            <a:r>
              <a:rPr lang="en-US" altLang="ja-JP" sz="2000" dirty="0" err="1"/>
              <a:t>adc</a:t>
            </a:r>
            <a:r>
              <a:rPr lang="en-US" altLang="ja-JP" sz="2000" dirty="0"/>
              <a:t> histogram channel, </a:t>
            </a:r>
            <a:r>
              <a:rPr lang="en-US" altLang="ja-JP" sz="2000" dirty="0" err="1"/>
              <a:t>tdc</a:t>
            </a:r>
            <a:r>
              <a:rPr lang="en-US" altLang="ja-JP" sz="2000" dirty="0"/>
              <a:t> </a:t>
            </a:r>
            <a:r>
              <a:rPr lang="en-US" altLang="ja-JP" sz="2000" dirty="0" smtClean="0"/>
              <a:t>map and </a:t>
            </a:r>
            <a:r>
              <a:rPr lang="en-US" altLang="ja-JP" sz="2000" dirty="0" err="1"/>
              <a:t>tdc</a:t>
            </a:r>
            <a:r>
              <a:rPr lang="en-US" altLang="ja-JP" sz="2000" dirty="0"/>
              <a:t> histogram </a:t>
            </a:r>
            <a:r>
              <a:rPr lang="en-US" altLang="ja-JP" sz="2000" dirty="0" smtClean="0"/>
              <a:t>channel.</a:t>
            </a:r>
            <a:endParaRPr lang="en-US" altLang="ja-JP" sz="2000" dirty="0"/>
          </a:p>
          <a:p>
            <a:pPr marL="0" indent="0">
              <a:buNone/>
            </a:pPr>
            <a:r>
              <a:rPr lang="en-US" altLang="ja-JP" sz="2000" dirty="0" smtClean="0"/>
              <a:t>Guess the rule of the order by reading the </a:t>
            </a:r>
            <a:r>
              <a:rPr lang="en-US" altLang="ja-JP" sz="2000" dirty="0" err="1" smtClean="0"/>
              <a:t>sql</a:t>
            </a:r>
            <a:r>
              <a:rPr lang="en-US" altLang="ja-JP" sz="2000" dirty="0" smtClean="0"/>
              <a:t> files, looking up the VME rack in CRIB monitor room and looking up </a:t>
            </a:r>
            <a:r>
              <a:rPr lang="en-US" altLang="ja-JP" sz="2000" dirty="0" err="1" smtClean="0"/>
              <a:t>Anapaw</a:t>
            </a:r>
            <a:r>
              <a:rPr lang="en-US" altLang="ja-JP" sz="2000" dirty="0" smtClean="0"/>
              <a:t> mapping.</a:t>
            </a:r>
          </a:p>
          <a:p>
            <a:pPr marL="0" indent="0">
              <a:buNone/>
            </a:pPr>
            <a:endParaRPr lang="en-US" altLang="ja-JP" sz="2000" dirty="0" smtClean="0"/>
          </a:p>
          <a:p>
            <a:pPr marL="0" indent="0">
              <a:buNone/>
            </a:pPr>
            <a:r>
              <a:rPr lang="en-US" altLang="ja-JP" sz="2000" dirty="0" smtClean="0"/>
              <a:t>After changing the values in the </a:t>
            </a:r>
            <a:r>
              <a:rPr lang="en-US" altLang="ja-JP" sz="2000" dirty="0" err="1" smtClean="0"/>
              <a:t>sql</a:t>
            </a:r>
            <a:r>
              <a:rPr lang="en-US" altLang="ja-JP" sz="2000" dirty="0" smtClean="0"/>
              <a:t> files, you need to update MySQL.</a:t>
            </a:r>
            <a:endParaRPr lang="en-US" altLang="ja-JP" sz="2000" dirty="0"/>
          </a:p>
          <a:p>
            <a:pPr marL="0" indent="0">
              <a:buNone/>
            </a:pPr>
            <a:r>
              <a:rPr lang="en-US" altLang="ja-JP" sz="2000" dirty="0" smtClean="0"/>
              <a:t>If you change the values in </a:t>
            </a:r>
            <a:r>
              <a:rPr lang="en-US" altLang="ja-JP" sz="2000" dirty="0" err="1" smtClean="0"/>
              <a:t>ssd.sql</a:t>
            </a:r>
            <a:r>
              <a:rPr lang="en-US" altLang="ja-JP" sz="2000" dirty="0" smtClean="0"/>
              <a:t>, input “</a:t>
            </a:r>
            <a:r>
              <a:rPr lang="en-US" altLang="ja-JP" sz="2000" dirty="0" err="1" smtClean="0"/>
              <a:t>mysql</a:t>
            </a:r>
            <a:r>
              <a:rPr lang="en-US" altLang="ja-JP" sz="2000" dirty="0" smtClean="0"/>
              <a:t> –u crib –p &lt; </a:t>
            </a:r>
            <a:r>
              <a:rPr lang="en-US" altLang="ja-JP" sz="2000" dirty="0" err="1" smtClean="0"/>
              <a:t>ssd.sql</a:t>
            </a:r>
            <a:r>
              <a:rPr lang="en-US" altLang="ja-JP" sz="2000" dirty="0" smtClean="0"/>
              <a:t>” in your terminal. If the </a:t>
            </a:r>
            <a:r>
              <a:rPr lang="en-US" altLang="ja-JP" sz="2000" dirty="0" err="1" smtClean="0"/>
              <a:t>sql</a:t>
            </a:r>
            <a:r>
              <a:rPr lang="en-US" altLang="ja-JP" sz="2000" dirty="0" smtClean="0"/>
              <a:t> file you change is another, change “</a:t>
            </a:r>
            <a:r>
              <a:rPr lang="en-US" altLang="ja-JP" sz="2000" dirty="0" err="1" smtClean="0"/>
              <a:t>ssd.sql</a:t>
            </a:r>
            <a:r>
              <a:rPr lang="en-US" altLang="ja-JP" sz="2000" dirty="0" smtClean="0"/>
              <a:t>” in the command above into the name of the </a:t>
            </a:r>
            <a:r>
              <a:rPr lang="en-US" altLang="ja-JP" sz="2000" dirty="0" err="1" smtClean="0"/>
              <a:t>sql</a:t>
            </a:r>
            <a:r>
              <a:rPr lang="en-US" altLang="ja-JP" sz="2000" dirty="0" smtClean="0"/>
              <a:t> file you change.</a:t>
            </a:r>
          </a:p>
          <a:p>
            <a:pPr marL="0" indent="0">
              <a:buNone/>
            </a:pPr>
            <a:r>
              <a:rPr lang="en-US" altLang="ja-JP" sz="2000" dirty="0" smtClean="0"/>
              <a:t>You are required to input the CRIB password after the command above.</a:t>
            </a:r>
          </a:p>
          <a:p>
            <a:pPr marL="0" indent="0">
              <a:buNone/>
            </a:pPr>
            <a:r>
              <a:rPr lang="en-US" altLang="ja-JP" sz="2000" dirty="0" smtClean="0"/>
              <a:t>Please ask the password of CRIB members. </a:t>
            </a:r>
          </a:p>
          <a:p>
            <a:pPr marL="0" indent="0">
              <a:buNone/>
            </a:pPr>
            <a:r>
              <a:rPr lang="en-US" altLang="ja-JP" sz="2000" dirty="0" smtClean="0"/>
              <a:t>Updating is completed after inputting the password.</a:t>
            </a:r>
          </a:p>
          <a:p>
            <a:pPr marL="0" indent="0">
              <a:buNone/>
            </a:pPr>
            <a:endParaRPr lang="en-US" altLang="ja-JP" sz="20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Update MySQL after changing </a:t>
            </a:r>
            <a:r>
              <a:rPr lang="en-US" altLang="ja-JP" dirty="0" err="1" smtClean="0"/>
              <a:t>paramers</a:t>
            </a:r>
            <a:endParaRPr lang="en-US" altLang="ja-JP" dirty="0" smtClean="0"/>
          </a:p>
        </p:txBody>
      </p:sp>
      <p:sp>
        <p:nvSpPr>
          <p:cNvPr id="7"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9" name="対角する 2 つの角を丸めた四角形 8"/>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23236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770904"/>
            <a:ext cx="8229600" cy="4610424"/>
          </a:xfrm>
        </p:spPr>
        <p:txBody>
          <a:bodyPr>
            <a:normAutofit/>
          </a:bodyPr>
          <a:lstStyle/>
          <a:p>
            <a:pPr marL="0" indent="0">
              <a:buNone/>
            </a:pPr>
            <a:r>
              <a:rPr lang="en-US" altLang="ja-JP" sz="2000" dirty="0" smtClean="0"/>
              <a:t>After </a:t>
            </a:r>
            <a:r>
              <a:rPr lang="en-US" altLang="ja-JP" sz="2000" dirty="0" err="1" smtClean="0"/>
              <a:t>adsuting</a:t>
            </a:r>
            <a:r>
              <a:rPr lang="en-US" altLang="ja-JP" sz="2000" dirty="0" smtClean="0"/>
              <a:t> rdf2root.C and the </a:t>
            </a:r>
            <a:r>
              <a:rPr lang="en-US" altLang="ja-JP" sz="2000" dirty="0" err="1" smtClean="0"/>
              <a:t>sql</a:t>
            </a:r>
            <a:r>
              <a:rPr lang="en-US" altLang="ja-JP" sz="2000" dirty="0" smtClean="0"/>
              <a:t> files, you can convert.</a:t>
            </a:r>
          </a:p>
          <a:p>
            <a:pPr marL="0" indent="0">
              <a:buNone/>
            </a:pPr>
            <a:r>
              <a:rPr lang="en-US" altLang="ja-JP" sz="2000" dirty="0" smtClean="0"/>
              <a:t>Move to your directory, which contains rdf2root.C, input “~/physics/root/bin/root –l”.</a:t>
            </a:r>
          </a:p>
          <a:p>
            <a:pPr marL="0" indent="0">
              <a:buNone/>
            </a:pPr>
            <a:r>
              <a:rPr lang="en-US" altLang="ja-JP" sz="2000" dirty="0" smtClean="0"/>
              <a:t>If a ROOT is not optimized to the MySQL environment, you can not convert.</a:t>
            </a:r>
          </a:p>
          <a:p>
            <a:pPr marL="0" indent="0">
              <a:buNone/>
            </a:pPr>
            <a:r>
              <a:rPr lang="en-US" altLang="ja-JP" sz="2000" dirty="0" smtClean="0"/>
              <a:t>The command above starts the ROOT, which is optimized to the MySQL environment.</a:t>
            </a:r>
          </a:p>
          <a:p>
            <a:pPr marL="0" indent="0">
              <a:buNone/>
            </a:pPr>
            <a:r>
              <a:rPr lang="en-US" altLang="ja-JP" sz="2000" dirty="0" smtClean="0"/>
              <a:t>After starting the ROOT, input “.x rdf2root.C+(THE NUMBER OF RDF FILE YOU WANT TO CONVERT)”</a:t>
            </a:r>
          </a:p>
          <a:p>
            <a:pPr marL="0" indent="0">
              <a:buNone/>
            </a:pPr>
            <a:r>
              <a:rPr lang="en-US" altLang="ja-JP" sz="2000" dirty="0" smtClean="0"/>
              <a:t>The picture explaining the behavior of converting </a:t>
            </a:r>
            <a:r>
              <a:rPr lang="en-US" altLang="ja-JP" sz="2000" dirty="0" smtClean="0"/>
              <a:t>shows </a:t>
            </a:r>
            <a:r>
              <a:rPr lang="en-US" altLang="ja-JP" sz="2000" dirty="0" smtClean="0"/>
              <a:t>up in the next page. </a:t>
            </a:r>
          </a:p>
          <a:p>
            <a:pPr marL="0" indent="0">
              <a:buNone/>
            </a:pPr>
            <a:endParaRPr lang="en-US" altLang="ja-JP" sz="20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Perform rdf2root</a:t>
            </a:r>
          </a:p>
        </p:txBody>
      </p:sp>
      <p:sp>
        <p:nvSpPr>
          <p:cNvPr id="7"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9" name="対角する 2 つの角を丸めた四角形 8"/>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48190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5652120" y="1788664"/>
            <a:ext cx="3312368" cy="4619625"/>
          </a:xfrm>
        </p:spPr>
        <p:txBody>
          <a:bodyPr>
            <a:normAutofit/>
          </a:bodyPr>
          <a:lstStyle/>
          <a:p>
            <a:pPr marL="0" indent="0">
              <a:buNone/>
            </a:pPr>
            <a:r>
              <a:rPr lang="en-US" altLang="ja-JP" sz="2000" dirty="0" smtClean="0"/>
              <a:t>Many ERROR show up, but you don’t have to solve those.</a:t>
            </a:r>
          </a:p>
          <a:p>
            <a:pPr marL="0" indent="0">
              <a:buNone/>
            </a:pPr>
            <a:r>
              <a:rPr lang="en-US" altLang="ja-JP" sz="2000" dirty="0" smtClean="0"/>
              <a:t>Please wait until the conversion is finished.</a:t>
            </a:r>
          </a:p>
          <a:p>
            <a:pPr marL="0" indent="0">
              <a:buNone/>
            </a:pPr>
            <a:r>
              <a:rPr lang="en-US" altLang="ja-JP" sz="2000" dirty="0" smtClean="0"/>
              <a:t>If the conversion is finished,  the directory which was designated in </a:t>
            </a:r>
            <a:r>
              <a:rPr lang="en-US" altLang="ja-JP" sz="2000" dirty="0" err="1" smtClean="0"/>
              <a:t>outPath</a:t>
            </a:r>
            <a:r>
              <a:rPr lang="en-US" altLang="ja-JP" sz="2000" dirty="0" smtClean="0"/>
              <a:t> in rdf2root.C contains converted root file.</a:t>
            </a:r>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Perform rdf2root</a:t>
            </a:r>
          </a:p>
        </p:txBody>
      </p:sp>
      <p:pic>
        <p:nvPicPr>
          <p:cNvPr id="10242" name="Picture 2" descr="C:\Text_crabat\rdf2root_proces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788664"/>
            <a:ext cx="5362575" cy="4619625"/>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417240" y="6402130"/>
            <a:ext cx="5760640" cy="369332"/>
          </a:xfrm>
          <a:prstGeom prst="rect">
            <a:avLst/>
          </a:prstGeom>
          <a:noFill/>
        </p:spPr>
        <p:txBody>
          <a:bodyPr wrap="square" rtlCol="0">
            <a:spAutoFit/>
          </a:bodyPr>
          <a:lstStyle/>
          <a:p>
            <a:r>
              <a:rPr kumimoji="1" lang="en-US" altLang="ja-JP" b="1" dirty="0" smtClean="0"/>
              <a:t>Terminal in which the conversion is being processed</a:t>
            </a:r>
            <a:endParaRPr kumimoji="1" lang="ja-JP" altLang="en-US" b="1" dirty="0"/>
          </a:p>
        </p:txBody>
      </p:sp>
      <p:sp>
        <p:nvSpPr>
          <p:cNvPr id="9"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10" name="対角する 2 つの角を丸めた四角形 9"/>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9964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3851920" y="1987662"/>
            <a:ext cx="5112568" cy="4464496"/>
          </a:xfrm>
        </p:spPr>
        <p:txBody>
          <a:bodyPr>
            <a:normAutofit/>
          </a:bodyPr>
          <a:lstStyle/>
          <a:p>
            <a:pPr marL="0" indent="0">
              <a:buNone/>
            </a:pPr>
            <a:r>
              <a:rPr lang="en-US" altLang="ja-JP" sz="2000" dirty="0" smtClean="0"/>
              <a:t>Basically there are tens of or hundreds of </a:t>
            </a:r>
            <a:r>
              <a:rPr lang="en-US" altLang="ja-JP" sz="2000" dirty="0" err="1" smtClean="0"/>
              <a:t>rdf</a:t>
            </a:r>
            <a:r>
              <a:rPr lang="en-US" altLang="ja-JP" sz="2000" dirty="0" smtClean="0"/>
              <a:t> files in one experiment.</a:t>
            </a:r>
          </a:p>
          <a:p>
            <a:pPr marL="0" indent="0">
              <a:buNone/>
            </a:pPr>
            <a:r>
              <a:rPr lang="en-US" altLang="ja-JP" sz="2000" dirty="0" smtClean="0"/>
              <a:t>Inputting commands for each </a:t>
            </a:r>
            <a:r>
              <a:rPr lang="en-US" altLang="ja-JP" sz="2000" dirty="0" err="1" smtClean="0"/>
              <a:t>rdf</a:t>
            </a:r>
            <a:r>
              <a:rPr lang="en-US" altLang="ja-JP" sz="2000" dirty="0" smtClean="0"/>
              <a:t> file takes you long time. It’s a waste of time.</a:t>
            </a:r>
          </a:p>
          <a:p>
            <a:pPr marL="0" indent="0">
              <a:buNone/>
            </a:pPr>
            <a:r>
              <a:rPr lang="en-US" altLang="ja-JP" sz="2000" dirty="0" smtClean="0"/>
              <a:t>run_rdf2root.C enables you to convert automatically.</a:t>
            </a:r>
          </a:p>
          <a:p>
            <a:pPr marL="0" indent="0">
              <a:buNone/>
            </a:pPr>
            <a:r>
              <a:rPr lang="en-US" altLang="ja-JP" sz="2000" dirty="0" smtClean="0"/>
              <a:t>The run_rdf2root is located in the directory containing the </a:t>
            </a:r>
            <a:r>
              <a:rPr lang="en-US" altLang="ja-JP" sz="2000" dirty="0" smtClean="0"/>
              <a:t>rdf2root.C</a:t>
            </a:r>
            <a:endParaRPr lang="en-US" altLang="ja-JP" sz="2000" dirty="0" smtClean="0"/>
          </a:p>
          <a:p>
            <a:pPr marL="0" indent="0">
              <a:buNone/>
            </a:pPr>
            <a:r>
              <a:rPr lang="en-US" altLang="ja-JP" sz="2000" dirty="0" smtClean="0"/>
              <a:t>You can designate the region of </a:t>
            </a:r>
            <a:r>
              <a:rPr lang="en-US" altLang="ja-JP" sz="2000" dirty="0" err="1" smtClean="0"/>
              <a:t>rdf</a:t>
            </a:r>
            <a:r>
              <a:rPr lang="en-US" altLang="ja-JP" sz="2000" dirty="0" smtClean="0"/>
              <a:t> files you want to convert in the run_rdf2root.C like the picture.</a:t>
            </a:r>
          </a:p>
          <a:p>
            <a:pPr marL="0" indent="0">
              <a:buNone/>
            </a:pPr>
            <a:r>
              <a:rPr lang="en-US" altLang="ja-JP" sz="2000" dirty="0" smtClean="0"/>
              <a:t>Start the ROOT, and input “.x run_rdf2root.C+”. Then the conversion is performed automatically. </a:t>
            </a:r>
          </a:p>
          <a:p>
            <a:pPr marL="0" indent="0">
              <a:buNone/>
            </a:pPr>
            <a:endParaRPr lang="en-US" altLang="ja-JP" sz="20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Perform rdf2root automatically</a:t>
            </a:r>
          </a:p>
        </p:txBody>
      </p:sp>
      <p:pic>
        <p:nvPicPr>
          <p:cNvPr id="11266" name="Picture 2" descr="C:\Text_crabat\run_rdf2roo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248644"/>
            <a:ext cx="2647540" cy="4169257"/>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1574788" y="3733775"/>
            <a:ext cx="216024"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016212" y="3733775"/>
            <a:ext cx="179524" cy="2160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flipH="1">
            <a:off x="1728180" y="2924944"/>
            <a:ext cx="1187636" cy="80769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2888779" y="2555612"/>
            <a:ext cx="1008112" cy="738664"/>
          </a:xfrm>
          <a:prstGeom prst="rect">
            <a:avLst/>
          </a:prstGeom>
          <a:noFill/>
        </p:spPr>
        <p:txBody>
          <a:bodyPr wrap="square" rtlCol="0">
            <a:spAutoFit/>
          </a:bodyPr>
          <a:lstStyle/>
          <a:p>
            <a:r>
              <a:rPr lang="en-US" altLang="ja-JP" sz="1400" b="1" dirty="0" smtClean="0"/>
              <a:t>The first number of the </a:t>
            </a:r>
            <a:r>
              <a:rPr lang="en-US" altLang="ja-JP" sz="1400" b="1" dirty="0" err="1" smtClean="0"/>
              <a:t>rdf</a:t>
            </a:r>
            <a:r>
              <a:rPr lang="en-US" altLang="ja-JP" sz="1400" b="1" dirty="0" smtClean="0"/>
              <a:t> file</a:t>
            </a:r>
            <a:endParaRPr kumimoji="1" lang="en-US" altLang="ja-JP" sz="1400" b="1" dirty="0" smtClean="0"/>
          </a:p>
        </p:txBody>
      </p:sp>
      <p:sp>
        <p:nvSpPr>
          <p:cNvPr id="16" name="テキスト ボックス 15"/>
          <p:cNvSpPr txBox="1"/>
          <p:nvPr/>
        </p:nvSpPr>
        <p:spPr>
          <a:xfrm>
            <a:off x="2915816" y="4151600"/>
            <a:ext cx="1008112" cy="738664"/>
          </a:xfrm>
          <a:prstGeom prst="rect">
            <a:avLst/>
          </a:prstGeom>
          <a:noFill/>
        </p:spPr>
        <p:txBody>
          <a:bodyPr wrap="square" rtlCol="0">
            <a:spAutoFit/>
          </a:bodyPr>
          <a:lstStyle/>
          <a:p>
            <a:r>
              <a:rPr kumimoji="1" lang="en-US" altLang="ja-JP" sz="1400" b="1" dirty="0" smtClean="0"/>
              <a:t>The last </a:t>
            </a:r>
            <a:r>
              <a:rPr kumimoji="1" lang="en-US" altLang="ja-JP" sz="1400" b="1" dirty="0" smtClean="0"/>
              <a:t>number </a:t>
            </a:r>
            <a:r>
              <a:rPr kumimoji="1" lang="en-US" altLang="ja-JP" sz="1400" b="1" dirty="0" smtClean="0"/>
              <a:t>of the </a:t>
            </a:r>
            <a:r>
              <a:rPr kumimoji="1" lang="en-US" altLang="ja-JP" sz="1400" b="1" dirty="0" err="1" smtClean="0"/>
              <a:t>rdf</a:t>
            </a:r>
            <a:r>
              <a:rPr kumimoji="1" lang="en-US" altLang="ja-JP" sz="1400" b="1" dirty="0" smtClean="0"/>
              <a:t> file</a:t>
            </a:r>
            <a:endParaRPr kumimoji="1" lang="ja-JP" altLang="en-US" sz="1400" b="1" dirty="0"/>
          </a:p>
        </p:txBody>
      </p:sp>
      <p:cxnSp>
        <p:nvCxnSpPr>
          <p:cNvPr id="17" name="直線コネクタ 16"/>
          <p:cNvCxnSpPr>
            <a:stCxn id="16" idx="1"/>
          </p:cNvCxnSpPr>
          <p:nvPr/>
        </p:nvCxnSpPr>
        <p:spPr>
          <a:xfrm flipH="1" flipV="1">
            <a:off x="2179762" y="3841786"/>
            <a:ext cx="736054" cy="679146"/>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30672" y="6453336"/>
            <a:ext cx="2304256" cy="338554"/>
          </a:xfrm>
          <a:prstGeom prst="rect">
            <a:avLst/>
          </a:prstGeom>
          <a:noFill/>
        </p:spPr>
        <p:txBody>
          <a:bodyPr wrap="square" rtlCol="0">
            <a:spAutoFit/>
          </a:bodyPr>
          <a:lstStyle/>
          <a:p>
            <a:r>
              <a:rPr kumimoji="1" lang="en-US" altLang="ja-JP" sz="1600" b="1" dirty="0" smtClean="0"/>
              <a:t>Part of run_rdf2root.C</a:t>
            </a:r>
            <a:endParaRPr kumimoji="1" lang="ja-JP" altLang="en-US" sz="1600" b="1" dirty="0"/>
          </a:p>
        </p:txBody>
      </p:sp>
      <p:sp>
        <p:nvSpPr>
          <p:cNvPr id="18"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19" name="対角する 2 つの角を丸めた四角形 18"/>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57644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395536" y="1987662"/>
            <a:ext cx="8568952" cy="3889610"/>
          </a:xfrm>
        </p:spPr>
        <p:txBody>
          <a:bodyPr>
            <a:noAutofit/>
          </a:bodyPr>
          <a:lstStyle/>
          <a:p>
            <a:pPr marL="0" indent="0">
              <a:buNone/>
            </a:pPr>
            <a:r>
              <a:rPr lang="en-US" altLang="ja-JP" sz="2800" dirty="0" smtClean="0"/>
              <a:t>The Web page made by </a:t>
            </a:r>
            <a:r>
              <a:rPr lang="en-US" altLang="ja-JP" sz="2800" dirty="0" err="1" smtClean="0"/>
              <a:t>Daid</a:t>
            </a:r>
            <a:r>
              <a:rPr lang="en-US" altLang="ja-JP" sz="2800" dirty="0" smtClean="0"/>
              <a:t> </a:t>
            </a:r>
            <a:r>
              <a:rPr lang="en-US" altLang="ja-JP" sz="2800" dirty="0" err="1" smtClean="0"/>
              <a:t>Kahl</a:t>
            </a:r>
            <a:r>
              <a:rPr lang="en-US" altLang="ja-JP" sz="2800" dirty="0" smtClean="0"/>
              <a:t>, who belonged to CRIB group is very helpful to construct the environment of the rdf2root in your PC.</a:t>
            </a:r>
          </a:p>
          <a:p>
            <a:pPr marL="0" indent="0">
              <a:buNone/>
            </a:pPr>
            <a:endParaRPr lang="en-US" altLang="ja-JP" sz="2800" dirty="0" smtClean="0"/>
          </a:p>
          <a:p>
            <a:pPr marL="0" indent="0">
              <a:buNone/>
            </a:pPr>
            <a:r>
              <a:rPr lang="en-US" altLang="ja-JP" sz="2800" dirty="0">
                <a:hlinkClick r:id="rId2"/>
              </a:rPr>
              <a:t>http://www.cns.s.u-tokyo.ac.jp/~</a:t>
            </a:r>
            <a:r>
              <a:rPr lang="en-US" altLang="ja-JP" sz="2800" dirty="0" smtClean="0">
                <a:hlinkClick r:id="rId2"/>
              </a:rPr>
              <a:t>daid/physix/rdf2root-in-Linux.html</a:t>
            </a:r>
            <a:endParaRPr lang="en-US" altLang="ja-JP" sz="2800" dirty="0" smtClean="0"/>
          </a:p>
          <a:p>
            <a:pPr marL="0" indent="0">
              <a:buNone/>
            </a:pPr>
            <a:endParaRPr lang="en-US" altLang="ja-JP" sz="28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Reference</a:t>
            </a:r>
            <a:endParaRPr lang="en-US" altLang="ja-JP" dirty="0" smtClean="0"/>
          </a:p>
        </p:txBody>
      </p:sp>
      <p:sp>
        <p:nvSpPr>
          <p:cNvPr id="7"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9" name="対角する 2 つの角を丸めた四角形 8"/>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3421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9482" y="2479848"/>
            <a:ext cx="8229600" cy="1143000"/>
          </a:xfrm>
        </p:spPr>
        <p:txBody>
          <a:bodyPr/>
          <a:lstStyle/>
          <a:p>
            <a:r>
              <a:rPr kumimoji="1" lang="en-US" altLang="ja-JP" dirty="0" smtClean="0">
                <a:solidFill>
                  <a:schemeClr val="tx2"/>
                </a:solidFill>
              </a:rPr>
              <a:t>Analyze with CRABAT</a:t>
            </a:r>
            <a:endParaRPr kumimoji="1" lang="ja-JP" altLang="en-US" dirty="0">
              <a:solidFill>
                <a:schemeClr val="tx2"/>
              </a:solidFill>
            </a:endParaRPr>
          </a:p>
        </p:txBody>
      </p:sp>
      <p:sp>
        <p:nvSpPr>
          <p:cNvPr id="7" name="対角する 2 つの角を丸めた四角形 6"/>
          <p:cNvSpPr/>
          <p:nvPr/>
        </p:nvSpPr>
        <p:spPr>
          <a:xfrm>
            <a:off x="395536" y="350100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50106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Introduction</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fontScale="85000" lnSpcReduction="20000"/>
          </a:bodyPr>
          <a:lstStyle/>
          <a:p>
            <a:pPr marL="0" indent="0">
              <a:buNone/>
            </a:pPr>
            <a:r>
              <a:rPr lang="en-US" altLang="ja-JP" dirty="0" smtClean="0"/>
              <a:t>I assume that you want to know how to convert </a:t>
            </a:r>
            <a:r>
              <a:rPr lang="en-US" altLang="ja-JP" dirty="0" err="1" smtClean="0"/>
              <a:t>rdf</a:t>
            </a:r>
            <a:r>
              <a:rPr lang="en-US" altLang="ja-JP" dirty="0" smtClean="0"/>
              <a:t> files into root files with rdf2root, or you have no knowledge of CRABAT though you have knowledge of ROOT and C++.</a:t>
            </a:r>
          </a:p>
          <a:p>
            <a:pPr marL="0" indent="0">
              <a:buNone/>
            </a:pPr>
            <a:r>
              <a:rPr lang="en-US" altLang="ja-JP" dirty="0" smtClean="0"/>
              <a:t>I assume that the environment of PCs for the conversion is that of analys2, which is used for online analysis in CRIB.</a:t>
            </a:r>
          </a:p>
          <a:p>
            <a:pPr marL="0" indent="0">
              <a:buNone/>
            </a:pPr>
            <a:r>
              <a:rPr lang="en-US" altLang="ja-JP" dirty="0" smtClean="0"/>
              <a:t>analys2 is shared by the member of CRIB, so you should take backups many times if you convert files with analys2.</a:t>
            </a:r>
          </a:p>
          <a:p>
            <a:pPr marL="0" indent="0">
              <a:buNone/>
            </a:pPr>
            <a:r>
              <a:rPr lang="en-US" altLang="ja-JP" dirty="0" smtClean="0"/>
              <a:t>CRABAT is compressed as “analysis_code.tar”, which is located in the directory including this manual.</a:t>
            </a:r>
          </a:p>
          <a:p>
            <a:pPr marL="0" indent="0">
              <a:buNone/>
            </a:pPr>
            <a:r>
              <a:rPr lang="en-US" altLang="ja-JP" dirty="0" smtClean="0"/>
              <a:t>I assume you finish making the environment of CRABAT. In other words, I assume you finish “make”.</a:t>
            </a:r>
          </a:p>
          <a:p>
            <a:pPr marL="0" indent="0">
              <a:buNone/>
            </a:pPr>
            <a:r>
              <a:rPr lang="en-US" altLang="ja-JP" dirty="0" smtClean="0"/>
              <a:t>This manual is made for beginners. Therefore you should read README and files directory if you want to know details.</a:t>
            </a:r>
          </a:p>
        </p:txBody>
      </p:sp>
    </p:spTree>
    <p:extLst>
      <p:ext uri="{BB962C8B-B14F-4D97-AF65-F5344CB8AC3E}">
        <p14:creationId xmlns:p14="http://schemas.microsoft.com/office/powerpoint/2010/main" val="41248215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9482" y="-99392"/>
            <a:ext cx="8229600" cy="1143000"/>
          </a:xfrm>
        </p:spPr>
        <p:txBody>
          <a:bodyPr/>
          <a:lstStyle/>
          <a:p>
            <a:r>
              <a:rPr kumimoji="1" lang="en-US" altLang="ja-JP" dirty="0" smtClean="0">
                <a:solidFill>
                  <a:schemeClr val="tx2"/>
                </a:solidFill>
              </a:rPr>
              <a:t>Analyze with CRABAT</a:t>
            </a:r>
            <a:endParaRPr kumimoji="1" lang="ja-JP" altLang="en-US" dirty="0">
              <a:solidFill>
                <a:schemeClr val="tx2"/>
              </a:solidFill>
            </a:endParaRPr>
          </a:p>
        </p:txBody>
      </p:sp>
      <p:sp>
        <p:nvSpPr>
          <p:cNvPr id="7" name="対角する 2 つの角を丸めた四角形 6"/>
          <p:cNvSpPr/>
          <p:nvPr/>
        </p:nvSpPr>
        <p:spPr>
          <a:xfrm>
            <a:off x="395536" y="92176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600200"/>
            <a:ext cx="8229600" cy="4525963"/>
          </a:xfrm>
        </p:spPr>
        <p:txBody>
          <a:bodyPr>
            <a:normAutofit/>
          </a:bodyPr>
          <a:lstStyle/>
          <a:p>
            <a:pPr marL="0" indent="0">
              <a:buNone/>
            </a:pPr>
            <a:r>
              <a:rPr lang="en-US" altLang="ja-JP" dirty="0" smtClean="0"/>
              <a:t>CRABAT is a system for analysis in which ROOT is assumed to used.</a:t>
            </a:r>
          </a:p>
          <a:p>
            <a:pPr marL="0" indent="0">
              <a:buNone/>
            </a:pPr>
            <a:r>
              <a:rPr lang="en-US" altLang="ja-JP" dirty="0" smtClean="0"/>
              <a:t>If you use CRABAT, many wastes of time are saved and you can spare more time for your research.</a:t>
            </a:r>
          </a:p>
          <a:p>
            <a:pPr marL="0" indent="0">
              <a:buNone/>
            </a:pPr>
            <a:r>
              <a:rPr lang="en-US" altLang="ja-JP" dirty="0" smtClean="0"/>
              <a:t>From here I explain how to use CRABAT for beginners.</a:t>
            </a:r>
          </a:p>
        </p:txBody>
      </p:sp>
    </p:spTree>
    <p:extLst>
      <p:ext uri="{BB962C8B-B14F-4D97-AF65-F5344CB8AC3E}">
        <p14:creationId xmlns:p14="http://schemas.microsoft.com/office/powerpoint/2010/main" val="16369597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600200"/>
            <a:ext cx="8229600" cy="5069160"/>
          </a:xfrm>
        </p:spPr>
        <p:txBody>
          <a:bodyPr>
            <a:normAutofit fontScale="92500" lnSpcReduction="20000"/>
          </a:bodyPr>
          <a:lstStyle/>
          <a:p>
            <a:pPr marL="0" indent="0">
              <a:buNone/>
            </a:pPr>
            <a:r>
              <a:rPr lang="en-US" altLang="ja-JP" dirty="0" smtClean="0"/>
              <a:t>In nuclear experiments some physical quantities are recorded </a:t>
            </a:r>
            <a:r>
              <a:rPr lang="en-US" altLang="ja-JP" dirty="0" smtClean="0"/>
              <a:t>to</a:t>
            </a:r>
            <a:r>
              <a:rPr lang="en-US" altLang="ja-JP" dirty="0" smtClean="0"/>
              <a:t> some </a:t>
            </a:r>
            <a:r>
              <a:rPr lang="en-US" altLang="ja-JP" dirty="0" smtClean="0"/>
              <a:t>files. For example, calibration is measured five times, so there are five calibration files, and </a:t>
            </a:r>
            <a:r>
              <a:rPr lang="en-US" altLang="ja-JP" dirty="0"/>
              <a:t>s</a:t>
            </a:r>
            <a:r>
              <a:rPr lang="en-US" altLang="ja-JP" dirty="0" smtClean="0"/>
              <a:t>cattering is recorded </a:t>
            </a:r>
            <a:r>
              <a:rPr lang="en-US" altLang="ja-JP" dirty="0" smtClean="0"/>
              <a:t>to</a:t>
            </a:r>
            <a:r>
              <a:rPr lang="en-US" altLang="ja-JP" dirty="0" smtClean="0"/>
              <a:t> </a:t>
            </a:r>
            <a:r>
              <a:rPr lang="en-US" altLang="ja-JP" dirty="0" smtClean="0"/>
              <a:t>twenty files.</a:t>
            </a:r>
          </a:p>
          <a:p>
            <a:pPr marL="0" indent="0">
              <a:buNone/>
            </a:pPr>
            <a:r>
              <a:rPr lang="en-US" altLang="ja-JP" dirty="0" smtClean="0"/>
              <a:t>If you don’t devise, you write a code for analysis of scattering, compile, perform the executable file twenty times from your terminal. This is a waste of time. The time for your research is limited, so you should avoid it.</a:t>
            </a:r>
          </a:p>
          <a:p>
            <a:pPr marL="0" indent="0">
              <a:buNone/>
            </a:pPr>
            <a:r>
              <a:rPr lang="en-US" altLang="ja-JP" dirty="0" smtClean="0"/>
              <a:t>In addition, there is a case where you </a:t>
            </a:r>
            <a:r>
              <a:rPr lang="en-US" altLang="ja-JP" dirty="0" smtClean="0"/>
              <a:t>have a mistake</a:t>
            </a:r>
            <a:r>
              <a:rPr lang="en-US" altLang="ja-JP" dirty="0" smtClean="0"/>
              <a:t> </a:t>
            </a:r>
            <a:r>
              <a:rPr lang="en-US" altLang="ja-JP" dirty="0" smtClean="0"/>
              <a:t>in your code, and perform the executable file twenty times after modifying those. This is also a waste of time.</a:t>
            </a:r>
          </a:p>
          <a:p>
            <a:pPr marL="0" indent="0">
              <a:buNone/>
            </a:pPr>
            <a:endParaRPr lang="en-US" altLang="ja-JP" dirty="0" smtClean="0"/>
          </a:p>
        </p:txBody>
      </p:sp>
      <p:sp>
        <p:nvSpPr>
          <p:cNvPr id="9" name="タイトル 1"/>
          <p:cNvSpPr>
            <a:spLocks noGrp="1"/>
          </p:cNvSpPr>
          <p:nvPr>
            <p:ph type="title"/>
          </p:nvPr>
        </p:nvSpPr>
        <p:spPr>
          <a:xfrm>
            <a:off x="459482" y="-99392"/>
            <a:ext cx="8229600" cy="1143000"/>
          </a:xfrm>
        </p:spPr>
        <p:txBody>
          <a:bodyPr/>
          <a:lstStyle/>
          <a:p>
            <a:r>
              <a:rPr kumimoji="1" lang="en-US" altLang="ja-JP" dirty="0" smtClean="0">
                <a:solidFill>
                  <a:schemeClr val="tx2"/>
                </a:solidFill>
              </a:rPr>
              <a:t>Analyze with CRABAT</a:t>
            </a:r>
            <a:endParaRPr kumimoji="1" lang="ja-JP" altLang="en-US" dirty="0">
              <a:solidFill>
                <a:schemeClr val="tx2"/>
              </a:solidFill>
            </a:endParaRPr>
          </a:p>
        </p:txBody>
      </p:sp>
      <p:sp>
        <p:nvSpPr>
          <p:cNvPr id="10" name="対角する 2 つの角を丸めた四角形 9"/>
          <p:cNvSpPr/>
          <p:nvPr/>
        </p:nvSpPr>
        <p:spPr>
          <a:xfrm>
            <a:off x="395536" y="92176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05654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600200"/>
            <a:ext cx="8229600" cy="4525963"/>
          </a:xfrm>
        </p:spPr>
        <p:txBody>
          <a:bodyPr>
            <a:normAutofit/>
          </a:bodyPr>
          <a:lstStyle/>
          <a:p>
            <a:pPr marL="0" indent="0">
              <a:buNone/>
            </a:pPr>
            <a:r>
              <a:rPr lang="en-US" altLang="ja-JP" dirty="0" smtClean="0"/>
              <a:t>With a function of CRABAT, analysis for data files whose purpose of measurements is same</a:t>
            </a:r>
          </a:p>
          <a:p>
            <a:pPr marL="0" indent="0">
              <a:buNone/>
            </a:pPr>
            <a:r>
              <a:rPr lang="en-US" altLang="ja-JP" dirty="0" smtClean="0"/>
              <a:t>is performed automatically. CRABAT  brings out the best ability of your PC during analysis. </a:t>
            </a:r>
          </a:p>
          <a:p>
            <a:pPr marL="0" indent="0">
              <a:buNone/>
            </a:pPr>
            <a:r>
              <a:rPr lang="en-US" altLang="ja-JP" dirty="0" smtClean="0"/>
              <a:t>I explain how to use this function from here.</a:t>
            </a:r>
          </a:p>
          <a:p>
            <a:pPr marL="0" indent="0">
              <a:buNone/>
            </a:pPr>
            <a:endParaRPr lang="en-US" altLang="ja-JP" dirty="0" smtClean="0"/>
          </a:p>
        </p:txBody>
      </p:sp>
      <p:sp>
        <p:nvSpPr>
          <p:cNvPr id="9" name="タイトル 1"/>
          <p:cNvSpPr>
            <a:spLocks noGrp="1"/>
          </p:cNvSpPr>
          <p:nvPr>
            <p:ph type="title"/>
          </p:nvPr>
        </p:nvSpPr>
        <p:spPr>
          <a:xfrm>
            <a:off x="459482" y="-99392"/>
            <a:ext cx="8229600" cy="1143000"/>
          </a:xfrm>
        </p:spPr>
        <p:txBody>
          <a:bodyPr/>
          <a:lstStyle/>
          <a:p>
            <a:r>
              <a:rPr kumimoji="1" lang="en-US" altLang="ja-JP" dirty="0" smtClean="0">
                <a:solidFill>
                  <a:schemeClr val="tx2"/>
                </a:solidFill>
              </a:rPr>
              <a:t>Analyze with CRABAT</a:t>
            </a:r>
            <a:endParaRPr kumimoji="1" lang="ja-JP" altLang="en-US" dirty="0">
              <a:solidFill>
                <a:schemeClr val="tx2"/>
              </a:solidFill>
            </a:endParaRPr>
          </a:p>
        </p:txBody>
      </p:sp>
      <p:sp>
        <p:nvSpPr>
          <p:cNvPr id="10" name="対角する 2 つの角を丸めた四角形 9"/>
          <p:cNvSpPr/>
          <p:nvPr/>
        </p:nvSpPr>
        <p:spPr>
          <a:xfrm>
            <a:off x="395536" y="92176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83015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395536" y="1700808"/>
            <a:ext cx="8229600" cy="5040560"/>
          </a:xfrm>
        </p:spPr>
        <p:txBody>
          <a:bodyPr>
            <a:normAutofit fontScale="85000" lnSpcReduction="20000"/>
          </a:bodyPr>
          <a:lstStyle/>
          <a:p>
            <a:pPr marL="0" indent="0">
              <a:buNone/>
            </a:pPr>
            <a:r>
              <a:rPr lang="en-US" altLang="ja-JP" dirty="0" smtClean="0"/>
              <a:t>I explain the outline of the roles of CRABAT files.</a:t>
            </a:r>
          </a:p>
          <a:p>
            <a:r>
              <a:rPr lang="en-US" altLang="ja-JP" dirty="0" err="1" smtClean="0"/>
              <a:t>run.h</a:t>
            </a:r>
            <a:r>
              <a:rPr lang="ja-JP" altLang="en-US" dirty="0" smtClean="0"/>
              <a:t>　</a:t>
            </a:r>
            <a:r>
              <a:rPr lang="en-US" altLang="ja-JP" dirty="0" smtClean="0"/>
              <a:t>definition of histograms</a:t>
            </a:r>
          </a:p>
          <a:p>
            <a:r>
              <a:rPr lang="en-US" altLang="ja-JP" dirty="0" err="1" smtClean="0"/>
              <a:t>run.conf</a:t>
            </a:r>
            <a:r>
              <a:rPr lang="en-US" altLang="ja-JP" dirty="0" smtClean="0"/>
              <a:t> </a:t>
            </a:r>
            <a:r>
              <a:rPr lang="ja-JP" altLang="en-US" dirty="0" smtClean="0"/>
              <a:t>　</a:t>
            </a:r>
            <a:r>
              <a:rPr lang="en-US" altLang="ja-JP" dirty="0" smtClean="0"/>
              <a:t>designation of directory </a:t>
            </a:r>
            <a:r>
              <a:rPr lang="en-US" altLang="ja-JP" dirty="0" smtClean="0"/>
              <a:t>containing </a:t>
            </a:r>
            <a:r>
              <a:rPr lang="en-US" altLang="ja-JP" dirty="0" smtClean="0"/>
              <a:t>root files, designation of groups composed of raw data files which have the same purpose for measurements</a:t>
            </a:r>
          </a:p>
          <a:p>
            <a:r>
              <a:rPr lang="en-US" altLang="ja-JP" dirty="0" smtClean="0"/>
              <a:t>run.cxx definition </a:t>
            </a:r>
            <a:r>
              <a:rPr lang="en-US" altLang="ja-JP" dirty="0"/>
              <a:t>of groups composed of raw data files which have the same purpose for </a:t>
            </a:r>
            <a:r>
              <a:rPr lang="en-US" altLang="ja-JP" dirty="0" smtClean="0"/>
              <a:t>measurements</a:t>
            </a:r>
          </a:p>
          <a:p>
            <a:r>
              <a:rPr lang="en-US" altLang="ja-JP" dirty="0" err="1" smtClean="0"/>
              <a:t>Analyzer.h</a:t>
            </a:r>
            <a:r>
              <a:rPr lang="en-US" altLang="ja-JP" dirty="0" smtClean="0"/>
              <a:t> definition of valuables, </a:t>
            </a:r>
            <a:r>
              <a:rPr lang="en-US" altLang="ja-JP" dirty="0" err="1" smtClean="0"/>
              <a:t>etc</a:t>
            </a:r>
            <a:endParaRPr lang="en-US" altLang="ja-JP" dirty="0" smtClean="0"/>
          </a:p>
          <a:p>
            <a:r>
              <a:rPr lang="en-US" altLang="ja-JP" dirty="0" smtClean="0"/>
              <a:t>Analyzer.cxx </a:t>
            </a:r>
            <a:r>
              <a:rPr lang="en-US" altLang="ja-JP" dirty="0" err="1" smtClean="0"/>
              <a:t>calcuration</a:t>
            </a:r>
            <a:r>
              <a:rPr lang="en-US" altLang="ja-JP" dirty="0" smtClean="0"/>
              <a:t> of physical quantities, filling valuables to histograms</a:t>
            </a:r>
          </a:p>
          <a:p>
            <a:pPr marL="0" indent="0">
              <a:buNone/>
            </a:pPr>
            <a:endParaRPr lang="en-US" altLang="ja-JP" dirty="0" smtClean="0"/>
          </a:p>
          <a:p>
            <a:pPr marL="0" indent="0">
              <a:buNone/>
            </a:pPr>
            <a:r>
              <a:rPr lang="en-US" altLang="ja-JP" dirty="0" smtClean="0"/>
              <a:t>Please read README and the files if you want to know details.</a:t>
            </a:r>
            <a:endParaRPr lang="en-US" altLang="ja-JP" dirty="0"/>
          </a:p>
        </p:txBody>
      </p:sp>
      <p:sp>
        <p:nvSpPr>
          <p:cNvPr id="5" name="タイトル 1"/>
          <p:cNvSpPr txBox="1">
            <a:spLocks/>
          </p:cNvSpPr>
          <p:nvPr/>
        </p:nvSpPr>
        <p:spPr>
          <a:xfrm>
            <a:off x="361628" y="1073722"/>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Outline of the roles of CRABAT files</a:t>
            </a:r>
            <a:endParaRPr lang="ja-JP" altLang="en-US" dirty="0"/>
          </a:p>
        </p:txBody>
      </p:sp>
      <p:sp>
        <p:nvSpPr>
          <p:cNvPr id="9" name="タイトル 1"/>
          <p:cNvSpPr txBox="1">
            <a:spLocks/>
          </p:cNvSpPr>
          <p:nvPr/>
        </p:nvSpPr>
        <p:spPr>
          <a:xfrm>
            <a:off x="459482" y="-9939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solidFill>
                  <a:schemeClr val="tx2"/>
                </a:solidFill>
              </a:rPr>
              <a:t>Analyze with CRABAT</a:t>
            </a:r>
            <a:endParaRPr lang="ja-JP" altLang="en-US" dirty="0">
              <a:solidFill>
                <a:schemeClr val="tx2"/>
              </a:solidFill>
            </a:endParaRPr>
          </a:p>
        </p:txBody>
      </p:sp>
      <p:sp>
        <p:nvSpPr>
          <p:cNvPr id="10" name="対角する 2 つの角を丸めた四角形 9"/>
          <p:cNvSpPr/>
          <p:nvPr/>
        </p:nvSpPr>
        <p:spPr>
          <a:xfrm>
            <a:off x="395536" y="92176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49015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61628"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Designate data file directory</a:t>
            </a:r>
            <a:endParaRPr lang="ja-JP" altLang="en-US" dirty="0"/>
          </a:p>
        </p:txBody>
      </p:sp>
      <p:pic>
        <p:nvPicPr>
          <p:cNvPr id="1026" name="Picture 2" descr="C:\Text_crabat\directo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8004" y="3300078"/>
            <a:ext cx="4876800" cy="353377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899592" y="1532804"/>
            <a:ext cx="7344816" cy="1477328"/>
          </a:xfrm>
          <a:prstGeom prst="rect">
            <a:avLst/>
          </a:prstGeom>
          <a:noFill/>
        </p:spPr>
        <p:txBody>
          <a:bodyPr wrap="square" rtlCol="0">
            <a:spAutoFit/>
          </a:bodyPr>
          <a:lstStyle/>
          <a:p>
            <a:r>
              <a:rPr lang="en-US" altLang="ja-JP" dirty="0" smtClean="0"/>
              <a:t>You are required to designate your directory containing root files planed to be analyzed and a directory you plan to send analyzed root files to. (With CRABAT, the result of analysis is recorded as root files.)</a:t>
            </a:r>
          </a:p>
          <a:p>
            <a:r>
              <a:rPr lang="en-US" altLang="ja-JP" dirty="0" smtClean="0"/>
              <a:t>Edit </a:t>
            </a:r>
            <a:r>
              <a:rPr lang="en-US" altLang="ja-JP" dirty="0" err="1" smtClean="0"/>
              <a:t>run.conf</a:t>
            </a:r>
            <a:r>
              <a:rPr lang="en-US" altLang="ja-JP" dirty="0" smtClean="0"/>
              <a:t>. The sentenced are like this picture.</a:t>
            </a:r>
            <a:endParaRPr kumimoji="1" lang="en-US" altLang="ja-JP" dirty="0" smtClean="0"/>
          </a:p>
          <a:p>
            <a:r>
              <a:rPr kumimoji="1" lang="en-US" altLang="ja-JP" dirty="0" smtClean="0"/>
              <a:t>Change the parts like this picture as your environment.</a:t>
            </a:r>
          </a:p>
        </p:txBody>
      </p:sp>
      <p:sp>
        <p:nvSpPr>
          <p:cNvPr id="4" name="円/楕円 3"/>
          <p:cNvSpPr/>
          <p:nvPr/>
        </p:nvSpPr>
        <p:spPr>
          <a:xfrm>
            <a:off x="3707904" y="5490864"/>
            <a:ext cx="1296144" cy="346348"/>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3690640" y="6487505"/>
            <a:ext cx="720080" cy="346348"/>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a:stCxn id="12" idx="2"/>
            <a:endCxn id="4" idx="2"/>
          </p:cNvCxnSpPr>
          <p:nvPr/>
        </p:nvCxnSpPr>
        <p:spPr>
          <a:xfrm>
            <a:off x="1960166" y="4487459"/>
            <a:ext cx="1747738" cy="117657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2538512" y="5953361"/>
            <a:ext cx="1152128" cy="67502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11560" y="3287130"/>
            <a:ext cx="2697212" cy="1200329"/>
          </a:xfrm>
          <a:prstGeom prst="rect">
            <a:avLst/>
          </a:prstGeom>
          <a:noFill/>
        </p:spPr>
        <p:txBody>
          <a:bodyPr wrap="square" rtlCol="0">
            <a:spAutoFit/>
          </a:bodyPr>
          <a:lstStyle/>
          <a:p>
            <a:r>
              <a:rPr lang="en-US" altLang="ja-JP" dirty="0" smtClean="0"/>
              <a:t>Remove the comment out, and designate your directory containing raw root files.</a:t>
            </a:r>
          </a:p>
        </p:txBody>
      </p:sp>
      <p:sp>
        <p:nvSpPr>
          <p:cNvPr id="15" name="テキスト ボックス 14"/>
          <p:cNvSpPr txBox="1"/>
          <p:nvPr/>
        </p:nvSpPr>
        <p:spPr>
          <a:xfrm>
            <a:off x="305668" y="5063873"/>
            <a:ext cx="2232844" cy="923330"/>
          </a:xfrm>
          <a:prstGeom prst="rect">
            <a:avLst/>
          </a:prstGeom>
          <a:noFill/>
        </p:spPr>
        <p:txBody>
          <a:bodyPr wrap="square" rtlCol="0">
            <a:spAutoFit/>
          </a:bodyPr>
          <a:lstStyle/>
          <a:p>
            <a:r>
              <a:rPr kumimoji="1" lang="en-US" altLang="ja-JP" dirty="0" smtClean="0"/>
              <a:t>Designate a directory you plan to send analyzed root files to.</a:t>
            </a:r>
            <a:endParaRPr kumimoji="1" lang="ja-JP" altLang="en-US" dirty="0"/>
          </a:p>
        </p:txBody>
      </p:sp>
      <p:sp>
        <p:nvSpPr>
          <p:cNvPr id="3" name="テキスト ボックス 2"/>
          <p:cNvSpPr txBox="1"/>
          <p:nvPr/>
        </p:nvSpPr>
        <p:spPr>
          <a:xfrm>
            <a:off x="7128284" y="2945630"/>
            <a:ext cx="2232248" cy="369332"/>
          </a:xfrm>
          <a:prstGeom prst="rect">
            <a:avLst/>
          </a:prstGeom>
          <a:noFill/>
        </p:spPr>
        <p:txBody>
          <a:bodyPr wrap="square" rtlCol="0">
            <a:spAutoFit/>
          </a:bodyPr>
          <a:lstStyle/>
          <a:p>
            <a:r>
              <a:rPr kumimoji="1" lang="en-US" altLang="ja-JP" b="1" dirty="0" smtClean="0"/>
              <a:t>Part of </a:t>
            </a:r>
            <a:r>
              <a:rPr kumimoji="1" lang="en-US" altLang="ja-JP" b="1" dirty="0" err="1" smtClean="0"/>
              <a:t>run.conf</a:t>
            </a:r>
            <a:endParaRPr kumimoji="1" lang="ja-JP" altLang="en-US" b="1" dirty="0"/>
          </a:p>
        </p:txBody>
      </p:sp>
      <p:sp>
        <p:nvSpPr>
          <p:cNvPr id="16" name="タイトル 1"/>
          <p:cNvSpPr>
            <a:spLocks noGrp="1"/>
          </p:cNvSpPr>
          <p:nvPr>
            <p:ph type="title"/>
          </p:nvPr>
        </p:nvSpPr>
        <p:spPr>
          <a:xfrm>
            <a:off x="459482" y="-243408"/>
            <a:ext cx="8229600" cy="1143000"/>
          </a:xfrm>
        </p:spPr>
        <p:txBody>
          <a:bodyPr/>
          <a:lstStyle/>
          <a:p>
            <a:r>
              <a:rPr kumimoji="1" lang="en-US" altLang="ja-JP" dirty="0" smtClean="0">
                <a:solidFill>
                  <a:schemeClr val="tx2"/>
                </a:solidFill>
              </a:rPr>
              <a:t>Analyze with CRABAT</a:t>
            </a:r>
            <a:endParaRPr kumimoji="1" lang="ja-JP" altLang="en-US" dirty="0">
              <a:solidFill>
                <a:schemeClr val="tx2"/>
              </a:solidFill>
            </a:endParaRPr>
          </a:p>
        </p:txBody>
      </p:sp>
      <p:sp>
        <p:nvSpPr>
          <p:cNvPr id="17" name="対角する 2 つの角を丸めた四角形 16"/>
          <p:cNvSpPr/>
          <p:nvPr/>
        </p:nvSpPr>
        <p:spPr>
          <a:xfrm>
            <a:off x="395536" y="6684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294921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41412" y="980728"/>
            <a:ext cx="8802588" cy="6270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800" dirty="0" smtClean="0"/>
              <a:t>Data files which have the same purpose for measurements</a:t>
            </a:r>
          </a:p>
        </p:txBody>
      </p:sp>
      <p:sp>
        <p:nvSpPr>
          <p:cNvPr id="2" name="テキスト ボックス 1"/>
          <p:cNvSpPr txBox="1"/>
          <p:nvPr/>
        </p:nvSpPr>
        <p:spPr>
          <a:xfrm>
            <a:off x="-32494" y="1556792"/>
            <a:ext cx="5741764" cy="369332"/>
          </a:xfrm>
          <a:prstGeom prst="rect">
            <a:avLst/>
          </a:prstGeom>
          <a:noFill/>
        </p:spPr>
        <p:txBody>
          <a:bodyPr wrap="square" rtlCol="0">
            <a:spAutoFit/>
          </a:bodyPr>
          <a:lstStyle/>
          <a:p>
            <a:r>
              <a:rPr lang="en-US" altLang="ja-JP" dirty="0" smtClean="0"/>
              <a:t>In the lower side, the sentences are like this picture.</a:t>
            </a:r>
          </a:p>
        </p:txBody>
      </p:sp>
      <p:pic>
        <p:nvPicPr>
          <p:cNvPr id="2050" name="Picture 2" descr="C:\Text_crabat\Hfla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26124"/>
            <a:ext cx="4638675" cy="1552575"/>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395536" y="3613666"/>
            <a:ext cx="2592288" cy="369332"/>
          </a:xfrm>
          <a:prstGeom prst="rect">
            <a:avLst/>
          </a:prstGeom>
          <a:noFill/>
        </p:spPr>
        <p:txBody>
          <a:bodyPr wrap="square" rtlCol="0">
            <a:spAutoFit/>
          </a:bodyPr>
          <a:lstStyle/>
          <a:p>
            <a:r>
              <a:rPr kumimoji="1" lang="en-US" altLang="ja-JP" b="1" dirty="0" smtClean="0"/>
              <a:t>Part of </a:t>
            </a:r>
            <a:r>
              <a:rPr kumimoji="1" lang="en-US" altLang="ja-JP" b="1" dirty="0" err="1" smtClean="0"/>
              <a:t>run.conf</a:t>
            </a:r>
            <a:r>
              <a:rPr kumimoji="1" lang="ja-JP" altLang="en-US" b="1" dirty="0" smtClean="0"/>
              <a:t>一部抜粋</a:t>
            </a:r>
            <a:endParaRPr kumimoji="1" lang="ja-JP" altLang="en-US" b="1" dirty="0"/>
          </a:p>
        </p:txBody>
      </p:sp>
      <p:sp>
        <p:nvSpPr>
          <p:cNvPr id="9" name="テキスト ボックス 8"/>
          <p:cNvSpPr txBox="1"/>
          <p:nvPr/>
        </p:nvSpPr>
        <p:spPr>
          <a:xfrm>
            <a:off x="5076056" y="1577904"/>
            <a:ext cx="4067944" cy="2862322"/>
          </a:xfrm>
          <a:prstGeom prst="rect">
            <a:avLst/>
          </a:prstGeom>
          <a:noFill/>
        </p:spPr>
        <p:txBody>
          <a:bodyPr wrap="square" rtlCol="0">
            <a:spAutoFit/>
          </a:bodyPr>
          <a:lstStyle/>
          <a:p>
            <a:r>
              <a:rPr kumimoji="1" lang="en-US" altLang="ja-JP" dirty="0" smtClean="0"/>
              <a:t>This is my environment.</a:t>
            </a:r>
          </a:p>
          <a:p>
            <a:r>
              <a:rPr lang="en-US" altLang="ja-JP" dirty="0"/>
              <a:t>“alpha </a:t>
            </a:r>
            <a:r>
              <a:rPr lang="en-US" altLang="ja-JP" dirty="0" err="1"/>
              <a:t>calib</a:t>
            </a:r>
            <a:r>
              <a:rPr lang="en-US" altLang="ja-JP" dirty="0"/>
              <a:t> (PPAC or SSD)” means “calibration of PPAC and SSD with alpha </a:t>
            </a:r>
            <a:r>
              <a:rPr lang="en-US" altLang="ja-JP" dirty="0" smtClean="0"/>
              <a:t>sources”, and </a:t>
            </a:r>
            <a:r>
              <a:rPr lang="en-US" altLang="ja-JP" dirty="0"/>
              <a:t>t</a:t>
            </a:r>
            <a:r>
              <a:rPr kumimoji="1" lang="en-US" altLang="ja-JP" dirty="0" smtClean="0"/>
              <a:t>he ID of data group whose purpose is “alpha </a:t>
            </a:r>
            <a:r>
              <a:rPr kumimoji="1" lang="en-US" altLang="ja-JP" dirty="0" err="1" smtClean="0"/>
              <a:t>calib</a:t>
            </a:r>
            <a:r>
              <a:rPr kumimoji="1" lang="en-US" altLang="ja-JP" dirty="0" smtClean="0"/>
              <a:t> (PPAC or SSD)” is set as 0</a:t>
            </a:r>
            <a:r>
              <a:rPr lang="en-US" altLang="ja-JP" dirty="0" smtClean="0"/>
              <a:t>. “physics (alpha</a:t>
            </a:r>
            <a:r>
              <a:rPr lang="ja-JP" altLang="en-US" dirty="0"/>
              <a:t> </a:t>
            </a:r>
            <a:r>
              <a:rPr lang="en-US" altLang="ja-JP" dirty="0" smtClean="0"/>
              <a:t>scattering)” </a:t>
            </a:r>
            <a:r>
              <a:rPr lang="en-US" altLang="ja-JP" dirty="0" err="1" smtClean="0"/>
              <a:t>measns</a:t>
            </a:r>
            <a:r>
              <a:rPr lang="en-US" altLang="ja-JP" dirty="0" smtClean="0"/>
              <a:t> “measurement of alpha scattering” and, the ID of data group whose purpose is “physics (alpha scattering)” is 1.</a:t>
            </a:r>
            <a:endParaRPr kumimoji="1" lang="ja-JP" altLang="en-US" dirty="0"/>
          </a:p>
        </p:txBody>
      </p:sp>
      <p:sp>
        <p:nvSpPr>
          <p:cNvPr id="14" name="テキスト ボックス 13"/>
          <p:cNvSpPr txBox="1"/>
          <p:nvPr/>
        </p:nvSpPr>
        <p:spPr>
          <a:xfrm>
            <a:off x="261268" y="4440226"/>
            <a:ext cx="8712968" cy="2031325"/>
          </a:xfrm>
          <a:prstGeom prst="rect">
            <a:avLst/>
          </a:prstGeom>
          <a:noFill/>
        </p:spPr>
        <p:txBody>
          <a:bodyPr wrap="square" rtlCol="0">
            <a:spAutoFit/>
          </a:bodyPr>
          <a:lstStyle/>
          <a:p>
            <a:r>
              <a:rPr lang="en-US" altLang="ja-JP" dirty="0" smtClean="0"/>
              <a:t>I explain how to designate these data groups and IDs in the next page.</a:t>
            </a:r>
          </a:p>
          <a:p>
            <a:r>
              <a:rPr lang="en-US" altLang="ja-JP" dirty="0" smtClean="0"/>
              <a:t>I explained</a:t>
            </a:r>
            <a:r>
              <a:rPr lang="en-US" altLang="ja-JP" dirty="0"/>
              <a:t> above</a:t>
            </a:r>
            <a:r>
              <a:rPr lang="en-US" altLang="ja-JP" dirty="0" smtClean="0"/>
              <a:t> that analysis </a:t>
            </a:r>
            <a:r>
              <a:rPr lang="en-US" altLang="ja-JP" dirty="0"/>
              <a:t>for data files whose purpose of measurements is same</a:t>
            </a:r>
          </a:p>
          <a:p>
            <a:r>
              <a:rPr lang="en-US" altLang="ja-JP" dirty="0"/>
              <a:t>is performed </a:t>
            </a:r>
            <a:r>
              <a:rPr lang="en-US" altLang="ja-JP" dirty="0" smtClean="0"/>
              <a:t>automatically with CRABAT.  You can </a:t>
            </a:r>
            <a:r>
              <a:rPr lang="en-US" altLang="ja-JP" dirty="0" smtClean="0"/>
              <a:t>choose </a:t>
            </a:r>
            <a:r>
              <a:rPr lang="en-US" altLang="ja-JP" dirty="0" smtClean="0"/>
              <a:t>which data group you analyze with this “</a:t>
            </a:r>
            <a:r>
              <a:rPr lang="en-US" altLang="ja-JP" dirty="0" err="1" smtClean="0"/>
              <a:t>Hflag</a:t>
            </a:r>
            <a:r>
              <a:rPr lang="en-US" altLang="ja-JP" dirty="0" smtClean="0"/>
              <a:t>”. In this picture, “</a:t>
            </a:r>
            <a:r>
              <a:rPr lang="en-US" altLang="ja-JP" dirty="0" err="1" smtClean="0"/>
              <a:t>Hflag</a:t>
            </a:r>
            <a:r>
              <a:rPr lang="en-US" altLang="ja-JP" dirty="0"/>
              <a:t> =</a:t>
            </a:r>
            <a:r>
              <a:rPr lang="en-US" altLang="ja-JP" dirty="0" smtClean="0"/>
              <a:t> 1” is written. Therefore the data group of “physics (alpha scattering)” is analyzed. You can </a:t>
            </a:r>
            <a:r>
              <a:rPr lang="en-US" altLang="ja-JP" dirty="0" smtClean="0"/>
              <a:t>choose </a:t>
            </a:r>
            <a:r>
              <a:rPr lang="en-US" altLang="ja-JP" dirty="0" smtClean="0"/>
              <a:t>by setting the number of “</a:t>
            </a:r>
            <a:r>
              <a:rPr lang="en-US" altLang="ja-JP" dirty="0" err="1" smtClean="0"/>
              <a:t>Hflag</a:t>
            </a:r>
            <a:r>
              <a:rPr lang="en-US" altLang="ja-JP" dirty="0" smtClean="0"/>
              <a:t>”.</a:t>
            </a:r>
          </a:p>
          <a:p>
            <a:r>
              <a:rPr lang="en-US" altLang="ja-JP" dirty="0" smtClean="0"/>
              <a:t>Please determine which number corresponds to which data group on this step. This relation is required when you designate data groups and IDs.</a:t>
            </a:r>
            <a:endParaRPr kumimoji="1" lang="ja-JP" altLang="en-US" dirty="0"/>
          </a:p>
        </p:txBody>
      </p:sp>
      <p:sp>
        <p:nvSpPr>
          <p:cNvPr id="11" name="タイトル 1"/>
          <p:cNvSpPr txBox="1">
            <a:spLocks/>
          </p:cNvSpPr>
          <p:nvPr/>
        </p:nvSpPr>
        <p:spPr>
          <a:xfrm>
            <a:off x="459482" y="-24340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solidFill>
                  <a:schemeClr val="tx2"/>
                </a:solidFill>
              </a:rPr>
              <a:t>Analyze with CRABAT</a:t>
            </a:r>
            <a:endParaRPr lang="ja-JP" altLang="en-US" dirty="0">
              <a:solidFill>
                <a:schemeClr val="tx2"/>
              </a:solidFill>
            </a:endParaRPr>
          </a:p>
        </p:txBody>
      </p:sp>
      <p:sp>
        <p:nvSpPr>
          <p:cNvPr id="12" name="対角する 2 つの角を丸めた四角形 11"/>
          <p:cNvSpPr/>
          <p:nvPr/>
        </p:nvSpPr>
        <p:spPr>
          <a:xfrm>
            <a:off x="395536" y="6684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142373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Data files whose purpose is same</a:t>
            </a:r>
            <a:endParaRPr lang="ja-JP" altLang="en-US" dirty="0"/>
          </a:p>
        </p:txBody>
      </p:sp>
      <p:sp>
        <p:nvSpPr>
          <p:cNvPr id="3" name="テキスト ボックス 2"/>
          <p:cNvSpPr txBox="1"/>
          <p:nvPr/>
        </p:nvSpPr>
        <p:spPr>
          <a:xfrm>
            <a:off x="539552" y="1607814"/>
            <a:ext cx="8031460" cy="1323439"/>
          </a:xfrm>
          <a:prstGeom prst="rect">
            <a:avLst/>
          </a:prstGeom>
          <a:noFill/>
        </p:spPr>
        <p:txBody>
          <a:bodyPr wrap="square" rtlCol="0">
            <a:spAutoFit/>
          </a:bodyPr>
          <a:lstStyle/>
          <a:p>
            <a:r>
              <a:rPr lang="en-US" altLang="ja-JP" sz="1600" dirty="0" smtClean="0"/>
              <a:t>You should write grouping data files and IDs in run.cxx.</a:t>
            </a:r>
          </a:p>
          <a:p>
            <a:r>
              <a:rPr lang="en-US" altLang="ja-JP" sz="1600" dirty="0" smtClean="0"/>
              <a:t>In an experiment data of measurement are basically recorded about every fixed some hours. (For example two hours.) Every datum is recorded as a </a:t>
            </a:r>
            <a:r>
              <a:rPr lang="en-US" altLang="ja-JP" sz="1600" dirty="0" err="1" smtClean="0"/>
              <a:t>rdf</a:t>
            </a:r>
            <a:r>
              <a:rPr lang="en-US" altLang="ja-JP" sz="1600" dirty="0" smtClean="0"/>
              <a:t> file in the CRIB group. The name of the </a:t>
            </a:r>
            <a:r>
              <a:rPr lang="en-US" altLang="ja-JP" sz="1600" dirty="0" err="1" smtClean="0"/>
              <a:t>rdf</a:t>
            </a:r>
            <a:r>
              <a:rPr lang="en-US" altLang="ja-JP" sz="1600" dirty="0" smtClean="0"/>
              <a:t> file is determined according to the order. If the file is 100</a:t>
            </a:r>
            <a:r>
              <a:rPr lang="en-US" altLang="ja-JP" sz="1600" baseline="30000" dirty="0" smtClean="0"/>
              <a:t>th</a:t>
            </a:r>
            <a:r>
              <a:rPr lang="en-US" altLang="ja-JP" sz="1600" dirty="0" smtClean="0"/>
              <a:t>, the name is “0100.rdf”.</a:t>
            </a:r>
            <a:endParaRPr lang="en-US" altLang="ja-JP" sz="1600" dirty="0"/>
          </a:p>
          <a:p>
            <a:r>
              <a:rPr lang="en-US" altLang="ja-JP" sz="1600" dirty="0" smtClean="0"/>
              <a:t>The example is as follows.</a:t>
            </a:r>
          </a:p>
        </p:txBody>
      </p:sp>
      <p:sp>
        <p:nvSpPr>
          <p:cNvPr id="2" name="テキスト ボックス 1"/>
          <p:cNvSpPr txBox="1"/>
          <p:nvPr/>
        </p:nvSpPr>
        <p:spPr>
          <a:xfrm>
            <a:off x="320992" y="2959658"/>
            <a:ext cx="9433048" cy="1477328"/>
          </a:xfrm>
          <a:prstGeom prst="rect">
            <a:avLst/>
          </a:prstGeom>
          <a:noFill/>
        </p:spPr>
        <p:txBody>
          <a:bodyPr wrap="square" rtlCol="0">
            <a:spAutoFit/>
          </a:bodyPr>
          <a:lstStyle/>
          <a:p>
            <a:r>
              <a:rPr kumimoji="1" lang="en-US" altLang="ja-JP" dirty="0" smtClean="0"/>
              <a:t>0001.rdf</a:t>
            </a:r>
            <a:r>
              <a:rPr kumimoji="1" lang="ja-JP" altLang="en-US" dirty="0" smtClean="0"/>
              <a:t>～</a:t>
            </a:r>
            <a:r>
              <a:rPr kumimoji="1" lang="en-US" altLang="ja-JP" dirty="0" smtClean="0"/>
              <a:t>0015.rdf</a:t>
            </a:r>
            <a:r>
              <a:rPr lang="ja-JP" altLang="en-US" dirty="0"/>
              <a:t>・・</a:t>
            </a:r>
            <a:r>
              <a:rPr lang="ja-JP" altLang="en-US" dirty="0" smtClean="0"/>
              <a:t>・</a:t>
            </a:r>
            <a:r>
              <a:rPr lang="en-US" altLang="ja-JP" dirty="0" smtClean="0"/>
              <a:t>calibration</a:t>
            </a:r>
          </a:p>
          <a:p>
            <a:r>
              <a:rPr lang="en-US" altLang="ja-JP" dirty="0"/>
              <a:t>…</a:t>
            </a:r>
            <a:endParaRPr lang="en-US" altLang="ja-JP" dirty="0" smtClean="0"/>
          </a:p>
          <a:p>
            <a:r>
              <a:rPr kumimoji="1" lang="en-US" altLang="ja-JP" dirty="0" smtClean="0"/>
              <a:t>0096.rdf</a:t>
            </a:r>
            <a:r>
              <a:rPr kumimoji="1" lang="ja-JP" altLang="en-US" dirty="0" smtClean="0"/>
              <a:t>～</a:t>
            </a:r>
            <a:r>
              <a:rPr kumimoji="1" lang="en-US" altLang="ja-JP" dirty="0" smtClean="0"/>
              <a:t>0122.rdf</a:t>
            </a:r>
            <a:r>
              <a:rPr kumimoji="1" lang="ja-JP" altLang="en-US" dirty="0" smtClean="0"/>
              <a:t>・・・</a:t>
            </a:r>
            <a:r>
              <a:rPr lang="en-US" altLang="ja-JP" dirty="0" smtClean="0"/>
              <a:t>elastic resonant scattering with alpha particles (capital measurement)</a:t>
            </a:r>
            <a:endParaRPr kumimoji="1" lang="en-US" altLang="ja-JP" dirty="0" smtClean="0"/>
          </a:p>
          <a:p>
            <a:r>
              <a:rPr kumimoji="1" lang="en-US" altLang="ja-JP" dirty="0" smtClean="0"/>
              <a:t>…</a:t>
            </a:r>
          </a:p>
          <a:p>
            <a:r>
              <a:rPr lang="en-US" altLang="ja-JP" dirty="0" smtClean="0"/>
              <a:t>0130.rdf</a:t>
            </a:r>
            <a:r>
              <a:rPr lang="ja-JP" altLang="en-US" dirty="0" smtClean="0"/>
              <a:t>～</a:t>
            </a:r>
            <a:r>
              <a:rPr lang="en-US" altLang="ja-JP" dirty="0" smtClean="0"/>
              <a:t>0132.rdf</a:t>
            </a:r>
            <a:r>
              <a:rPr lang="ja-JP" altLang="en-US" dirty="0" smtClean="0"/>
              <a:t>・・・</a:t>
            </a:r>
            <a:r>
              <a:rPr lang="en-US" altLang="ja-JP" dirty="0" smtClean="0"/>
              <a:t>calibration after this experiment</a:t>
            </a:r>
            <a:endParaRPr kumimoji="1" lang="en-US" altLang="ja-JP" dirty="0" smtClean="0"/>
          </a:p>
        </p:txBody>
      </p:sp>
      <p:sp>
        <p:nvSpPr>
          <p:cNvPr id="4" name="テキスト ボックス 3"/>
          <p:cNvSpPr txBox="1"/>
          <p:nvPr/>
        </p:nvSpPr>
        <p:spPr>
          <a:xfrm>
            <a:off x="2210418" y="4422606"/>
            <a:ext cx="7186117" cy="369332"/>
          </a:xfrm>
          <a:prstGeom prst="rect">
            <a:avLst/>
          </a:prstGeom>
          <a:noFill/>
        </p:spPr>
        <p:txBody>
          <a:bodyPr wrap="square" rtlCol="0">
            <a:spAutoFit/>
          </a:bodyPr>
          <a:lstStyle/>
          <a:p>
            <a:r>
              <a:rPr kumimoji="1" lang="en-US" altLang="ja-JP" b="1" dirty="0" smtClean="0"/>
              <a:t>example of relation between order of </a:t>
            </a:r>
            <a:r>
              <a:rPr kumimoji="1" lang="en-US" altLang="ja-JP" b="1" dirty="0" err="1" smtClean="0"/>
              <a:t>rdf</a:t>
            </a:r>
            <a:r>
              <a:rPr kumimoji="1" lang="en-US" altLang="ja-JP" b="1" dirty="0" smtClean="0"/>
              <a:t> </a:t>
            </a:r>
            <a:r>
              <a:rPr lang="en-US" altLang="ja-JP" b="1" dirty="0" smtClean="0"/>
              <a:t>file and measurement</a:t>
            </a:r>
            <a:endParaRPr kumimoji="1" lang="ja-JP" altLang="en-US" b="1" dirty="0"/>
          </a:p>
        </p:txBody>
      </p:sp>
      <p:sp>
        <p:nvSpPr>
          <p:cNvPr id="8" name="テキスト ボックス 7"/>
          <p:cNvSpPr txBox="1"/>
          <p:nvPr/>
        </p:nvSpPr>
        <p:spPr>
          <a:xfrm>
            <a:off x="683568" y="5045486"/>
            <a:ext cx="7887444" cy="1077218"/>
          </a:xfrm>
          <a:prstGeom prst="rect">
            <a:avLst/>
          </a:prstGeom>
          <a:noFill/>
        </p:spPr>
        <p:txBody>
          <a:bodyPr wrap="square" rtlCol="0">
            <a:spAutoFit/>
          </a:bodyPr>
          <a:lstStyle/>
          <a:p>
            <a:r>
              <a:rPr lang="en-US" altLang="ja-JP" sz="1600" dirty="0" smtClean="0"/>
              <a:t>For example , the capital measurement corresponds to data of 0096.rdf~0122.rdf.</a:t>
            </a:r>
          </a:p>
          <a:p>
            <a:r>
              <a:rPr kumimoji="1" lang="en-US" altLang="ja-JP" sz="1600" dirty="0" smtClean="0"/>
              <a:t>Look up which </a:t>
            </a:r>
            <a:r>
              <a:rPr kumimoji="1" lang="en-US" altLang="ja-JP" sz="1600" dirty="0" err="1" smtClean="0"/>
              <a:t>rdf</a:t>
            </a:r>
            <a:r>
              <a:rPr kumimoji="1" lang="en-US" altLang="ja-JP" sz="1600" dirty="0" smtClean="0"/>
              <a:t> file corresponds to which purpose by reading the log file of your experiment. The relation of </a:t>
            </a:r>
            <a:r>
              <a:rPr kumimoji="1" lang="en-US" altLang="ja-JP" sz="1600" b="1" dirty="0" err="1" smtClean="0"/>
              <a:t>rdf</a:t>
            </a:r>
            <a:r>
              <a:rPr kumimoji="1" lang="en-US" altLang="ja-JP" sz="1600" b="1" dirty="0" smtClean="0"/>
              <a:t> file </a:t>
            </a:r>
            <a:r>
              <a:rPr kumimoji="1" lang="ja-JP" altLang="en-US" sz="1600" b="1" dirty="0" smtClean="0"/>
              <a:t>↔</a:t>
            </a:r>
            <a:r>
              <a:rPr kumimoji="1" lang="en-US" altLang="ja-JP" sz="1600" b="1" dirty="0" smtClean="0"/>
              <a:t>purpose of measurement</a:t>
            </a:r>
            <a:r>
              <a:rPr lang="ja-JP" altLang="en-US" sz="1600" b="1" dirty="0"/>
              <a:t> </a:t>
            </a:r>
            <a:r>
              <a:rPr lang="ja-JP" altLang="en-US" sz="1600" b="1" dirty="0" smtClean="0"/>
              <a:t>↔</a:t>
            </a:r>
            <a:r>
              <a:rPr lang="en-US" altLang="ja-JP" sz="1600" b="1" dirty="0" smtClean="0"/>
              <a:t>ID you determine </a:t>
            </a:r>
            <a:r>
              <a:rPr lang="en-US" altLang="ja-JP" sz="1600" dirty="0" smtClean="0"/>
              <a:t>should be clarified. Then you are required to write this information in run.cxx View </a:t>
            </a:r>
            <a:r>
              <a:rPr kumimoji="1" lang="en-US" altLang="ja-JP" sz="1600" dirty="0" smtClean="0"/>
              <a:t>run.cxx</a:t>
            </a:r>
            <a:endParaRPr kumimoji="1" lang="ja-JP" altLang="en-US" sz="1600" dirty="0"/>
          </a:p>
        </p:txBody>
      </p:sp>
      <p:sp>
        <p:nvSpPr>
          <p:cNvPr id="10" name="タイトル 1"/>
          <p:cNvSpPr txBox="1">
            <a:spLocks/>
          </p:cNvSpPr>
          <p:nvPr/>
        </p:nvSpPr>
        <p:spPr>
          <a:xfrm>
            <a:off x="459482" y="-24340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solidFill>
                  <a:schemeClr val="tx2"/>
                </a:solidFill>
              </a:rPr>
              <a:t>Analyze with CRABAT</a:t>
            </a:r>
            <a:endParaRPr lang="ja-JP" altLang="en-US" dirty="0">
              <a:solidFill>
                <a:schemeClr val="tx2"/>
              </a:solidFill>
            </a:endParaRPr>
          </a:p>
        </p:txBody>
      </p:sp>
      <p:sp>
        <p:nvSpPr>
          <p:cNvPr id="11" name="対角する 2 つの角を丸めた四角形 10"/>
          <p:cNvSpPr/>
          <p:nvPr/>
        </p:nvSpPr>
        <p:spPr>
          <a:xfrm>
            <a:off x="395536" y="6684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35780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Text_crabat\run_cx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24" y="2276872"/>
            <a:ext cx="6582148" cy="4262885"/>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7177667" y="6503549"/>
            <a:ext cx="1656184" cy="369332"/>
          </a:xfrm>
          <a:prstGeom prst="rect">
            <a:avLst/>
          </a:prstGeom>
          <a:noFill/>
        </p:spPr>
        <p:txBody>
          <a:bodyPr wrap="square" rtlCol="0">
            <a:spAutoFit/>
          </a:bodyPr>
          <a:lstStyle/>
          <a:p>
            <a:r>
              <a:rPr kumimoji="1" lang="en-US" altLang="ja-JP" b="1" dirty="0" smtClean="0"/>
              <a:t>Part of run.cxx</a:t>
            </a:r>
            <a:endParaRPr kumimoji="1" lang="ja-JP" altLang="en-US" b="1" dirty="0"/>
          </a:p>
        </p:txBody>
      </p:sp>
      <p:sp>
        <p:nvSpPr>
          <p:cNvPr id="10" name="円/楕円 9"/>
          <p:cNvSpPr/>
          <p:nvPr/>
        </p:nvSpPr>
        <p:spPr>
          <a:xfrm>
            <a:off x="2839442" y="3367518"/>
            <a:ext cx="1156494" cy="186746"/>
          </a:xfrm>
          <a:prstGeom prst="ellipse">
            <a:avLst/>
          </a:prstGeom>
          <a:noFill/>
          <a:ln w="222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539552" y="899592"/>
            <a:ext cx="8604448" cy="1477328"/>
          </a:xfrm>
          <a:prstGeom prst="rect">
            <a:avLst/>
          </a:prstGeom>
          <a:noFill/>
        </p:spPr>
        <p:txBody>
          <a:bodyPr wrap="square" rtlCol="0">
            <a:spAutoFit/>
          </a:bodyPr>
          <a:lstStyle/>
          <a:p>
            <a:r>
              <a:rPr kumimoji="1" lang="en-US" altLang="ja-JP" dirty="0" smtClean="0"/>
              <a:t>There is a part in run.cxx like this picture. Write the relation of </a:t>
            </a:r>
            <a:r>
              <a:rPr lang="en-US" altLang="ja-JP" b="1" dirty="0" err="1"/>
              <a:t>rdf</a:t>
            </a:r>
            <a:r>
              <a:rPr lang="en-US" altLang="ja-JP" b="1" dirty="0"/>
              <a:t> file </a:t>
            </a:r>
            <a:r>
              <a:rPr lang="ja-JP" altLang="en-US" b="1" dirty="0"/>
              <a:t>↔</a:t>
            </a:r>
            <a:r>
              <a:rPr lang="en-US" altLang="ja-JP" b="1" dirty="0"/>
              <a:t>purpose of measurement</a:t>
            </a:r>
            <a:r>
              <a:rPr lang="ja-JP" altLang="en-US" b="1" dirty="0"/>
              <a:t> ↔</a:t>
            </a:r>
            <a:r>
              <a:rPr lang="en-US" altLang="ja-JP" b="1" dirty="0"/>
              <a:t>ID you determine </a:t>
            </a:r>
            <a:r>
              <a:rPr lang="en-US" altLang="ja-JP" dirty="0" smtClean="0"/>
              <a:t>here. In CRABAT </a:t>
            </a:r>
            <a:r>
              <a:rPr lang="en-US" altLang="ja-JP" dirty="0" err="1" smtClean="0"/>
              <a:t>rdf</a:t>
            </a:r>
            <a:r>
              <a:rPr lang="en-US" altLang="ja-JP" dirty="0" smtClean="0"/>
              <a:t> files which do not meet the purpose of the measurement are avoided </a:t>
            </a:r>
            <a:r>
              <a:rPr lang="en-US" altLang="ja-JP" dirty="0"/>
              <a:t>analyzing automatically. </a:t>
            </a:r>
            <a:r>
              <a:rPr lang="en-US" altLang="ja-JP" dirty="0" smtClean="0"/>
              <a:t>Hence designate </a:t>
            </a:r>
            <a:r>
              <a:rPr lang="en-US" altLang="ja-JP" dirty="0" err="1" smtClean="0"/>
              <a:t>rdf</a:t>
            </a:r>
            <a:r>
              <a:rPr lang="en-US" altLang="ja-JP" dirty="0" smtClean="0"/>
              <a:t> files which do NOT meet the purpose of the measurement.  I use the capital measurement as the example and explain how to write.</a:t>
            </a:r>
            <a:endParaRPr kumimoji="1" lang="ja-JP" altLang="en-US" dirty="0"/>
          </a:p>
        </p:txBody>
      </p:sp>
      <p:cxnSp>
        <p:nvCxnSpPr>
          <p:cNvPr id="12" name="直線コネクタ 11"/>
          <p:cNvCxnSpPr>
            <a:stCxn id="18" idx="3"/>
            <a:endCxn id="10" idx="2"/>
          </p:cNvCxnSpPr>
          <p:nvPr/>
        </p:nvCxnSpPr>
        <p:spPr>
          <a:xfrm>
            <a:off x="1640966" y="2841129"/>
            <a:ext cx="1198476" cy="619762"/>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3059832" y="3698279"/>
            <a:ext cx="1656184" cy="1"/>
          </a:xfrm>
          <a:prstGeom prst="line">
            <a:avLst/>
          </a:prstGeom>
          <a:ln w="158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5652120" y="3836979"/>
            <a:ext cx="504056" cy="1"/>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43394" y="2656463"/>
            <a:ext cx="1397572" cy="369332"/>
          </a:xfrm>
          <a:prstGeom prst="rect">
            <a:avLst/>
          </a:prstGeom>
          <a:noFill/>
        </p:spPr>
        <p:txBody>
          <a:bodyPr wrap="square" rtlCol="0">
            <a:spAutoFit/>
          </a:bodyPr>
          <a:lstStyle/>
          <a:p>
            <a:r>
              <a:rPr kumimoji="1" lang="en-US" altLang="ja-JP" dirty="0" smtClean="0"/>
              <a:t>Write the ID</a:t>
            </a:r>
            <a:endParaRPr kumimoji="1" lang="ja-JP" altLang="en-US" dirty="0"/>
          </a:p>
        </p:txBody>
      </p:sp>
      <p:cxnSp>
        <p:nvCxnSpPr>
          <p:cNvPr id="22" name="直線コネクタ 21"/>
          <p:cNvCxnSpPr>
            <a:stCxn id="23" idx="3"/>
          </p:cNvCxnSpPr>
          <p:nvPr/>
        </p:nvCxnSpPr>
        <p:spPr>
          <a:xfrm flipV="1">
            <a:off x="2122323" y="3698283"/>
            <a:ext cx="1765601" cy="433884"/>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0" y="3255004"/>
            <a:ext cx="2122323" cy="1754326"/>
          </a:xfrm>
          <a:prstGeom prst="rect">
            <a:avLst/>
          </a:prstGeom>
          <a:noFill/>
        </p:spPr>
        <p:txBody>
          <a:bodyPr wrap="square" rtlCol="0">
            <a:spAutoFit/>
          </a:bodyPr>
          <a:lstStyle/>
          <a:p>
            <a:r>
              <a:rPr lang="en-US" altLang="ja-JP" dirty="0" smtClean="0"/>
              <a:t>The files of the capital measurement  are 0096.rdf</a:t>
            </a:r>
            <a:r>
              <a:rPr lang="ja-JP" altLang="en-US" dirty="0" smtClean="0"/>
              <a:t>～</a:t>
            </a:r>
            <a:r>
              <a:rPr lang="en-US" altLang="ja-JP" dirty="0" smtClean="0"/>
              <a:t>122.rdf. Hence the other files are written.</a:t>
            </a:r>
            <a:endParaRPr kumimoji="1" lang="ja-JP" altLang="en-US" dirty="0"/>
          </a:p>
        </p:txBody>
      </p:sp>
      <p:cxnSp>
        <p:nvCxnSpPr>
          <p:cNvPr id="28" name="直線コネクタ 27"/>
          <p:cNvCxnSpPr>
            <a:stCxn id="30" idx="3"/>
          </p:cNvCxnSpPr>
          <p:nvPr/>
        </p:nvCxnSpPr>
        <p:spPr>
          <a:xfrm flipV="1">
            <a:off x="1925257" y="3836987"/>
            <a:ext cx="3879963" cy="2316823"/>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197065" y="5553645"/>
            <a:ext cx="1728192" cy="1200329"/>
          </a:xfrm>
          <a:prstGeom prst="rect">
            <a:avLst/>
          </a:prstGeom>
          <a:noFill/>
        </p:spPr>
        <p:txBody>
          <a:bodyPr wrap="square" rtlCol="0">
            <a:spAutoFit/>
          </a:bodyPr>
          <a:lstStyle/>
          <a:p>
            <a:r>
              <a:rPr kumimoji="1" lang="en-US" altLang="ja-JP" dirty="0" smtClean="0"/>
              <a:t>Write “physics” which reveals the capital measurement.</a:t>
            </a:r>
            <a:endParaRPr kumimoji="1" lang="ja-JP" altLang="en-US" dirty="0"/>
          </a:p>
        </p:txBody>
      </p:sp>
      <p:sp>
        <p:nvSpPr>
          <p:cNvPr id="17" name="タイトル 1"/>
          <p:cNvSpPr txBox="1">
            <a:spLocks/>
          </p:cNvSpPr>
          <p:nvPr/>
        </p:nvSpPr>
        <p:spPr>
          <a:xfrm>
            <a:off x="459482" y="-24340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solidFill>
                  <a:schemeClr val="tx2"/>
                </a:solidFill>
              </a:rPr>
              <a:t>Analyze with CRABAT</a:t>
            </a:r>
            <a:endParaRPr lang="ja-JP" altLang="en-US" dirty="0">
              <a:solidFill>
                <a:schemeClr val="tx2"/>
              </a:solidFill>
            </a:endParaRPr>
          </a:p>
        </p:txBody>
      </p:sp>
      <p:sp>
        <p:nvSpPr>
          <p:cNvPr id="19" name="対角する 2 つの角を丸めた四角形 18"/>
          <p:cNvSpPr/>
          <p:nvPr/>
        </p:nvSpPr>
        <p:spPr>
          <a:xfrm>
            <a:off x="395536" y="6684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38347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Perform CRABAT</a:t>
            </a:r>
            <a:endParaRPr lang="ja-JP" altLang="en-US" dirty="0"/>
          </a:p>
        </p:txBody>
      </p:sp>
      <p:sp>
        <p:nvSpPr>
          <p:cNvPr id="3" name="テキスト ボックス 2"/>
          <p:cNvSpPr txBox="1"/>
          <p:nvPr/>
        </p:nvSpPr>
        <p:spPr>
          <a:xfrm>
            <a:off x="539552" y="1607814"/>
            <a:ext cx="8031460" cy="1323439"/>
          </a:xfrm>
          <a:prstGeom prst="rect">
            <a:avLst/>
          </a:prstGeom>
          <a:noFill/>
        </p:spPr>
        <p:txBody>
          <a:bodyPr wrap="square" rtlCol="0">
            <a:spAutoFit/>
          </a:bodyPr>
          <a:lstStyle/>
          <a:p>
            <a:r>
              <a:rPr lang="en-US" altLang="ja-JP" sz="1600" dirty="0" smtClean="0"/>
              <a:t>After you finish designating the directories containing raw root files, the directory the analyzed root files are sent to, and </a:t>
            </a:r>
            <a:r>
              <a:rPr lang="en-US" altLang="ja-JP" sz="1600" b="1" dirty="0" err="1" smtClean="0"/>
              <a:t>rdf</a:t>
            </a:r>
            <a:r>
              <a:rPr lang="en-US" altLang="ja-JP" sz="1600" b="1" dirty="0" smtClean="0"/>
              <a:t> </a:t>
            </a:r>
            <a:r>
              <a:rPr lang="en-US" altLang="ja-JP" sz="1600" b="1" dirty="0"/>
              <a:t>file </a:t>
            </a:r>
            <a:r>
              <a:rPr lang="ja-JP" altLang="en-US" sz="1600" b="1" dirty="0"/>
              <a:t>↔</a:t>
            </a:r>
            <a:r>
              <a:rPr lang="en-US" altLang="ja-JP" sz="1600" b="1" dirty="0"/>
              <a:t>purpose of measurement</a:t>
            </a:r>
            <a:r>
              <a:rPr lang="ja-JP" altLang="en-US" sz="1600" b="1" dirty="0"/>
              <a:t> ↔</a:t>
            </a:r>
            <a:r>
              <a:rPr lang="en-US" altLang="ja-JP" sz="1600" b="1" dirty="0"/>
              <a:t>ID you </a:t>
            </a:r>
            <a:r>
              <a:rPr lang="en-US" altLang="ja-JP" sz="1600" b="1" dirty="0" smtClean="0"/>
              <a:t>determine</a:t>
            </a:r>
            <a:r>
              <a:rPr lang="en-US" altLang="ja-JP" sz="1600" dirty="0" smtClean="0"/>
              <a:t>, you can use the function of CRABAT. CRABAT brings out the best ability of </a:t>
            </a:r>
            <a:r>
              <a:rPr lang="en-US" altLang="ja-JP" sz="1600" dirty="0" smtClean="0"/>
              <a:t>your </a:t>
            </a:r>
            <a:r>
              <a:rPr lang="en-US" altLang="ja-JP" sz="1600" dirty="0" smtClean="0"/>
              <a:t>PC, and</a:t>
            </a:r>
            <a:r>
              <a:rPr lang="en-US" altLang="ja-JP" sz="1600" dirty="0"/>
              <a:t> </a:t>
            </a:r>
            <a:r>
              <a:rPr lang="en-US" altLang="ja-JP" sz="1600" dirty="0" smtClean="0"/>
              <a:t>analyzes the </a:t>
            </a:r>
            <a:r>
              <a:rPr lang="en-US" altLang="ja-JP" sz="1600" dirty="0"/>
              <a:t>data automatically </a:t>
            </a:r>
            <a:r>
              <a:rPr lang="en-US" altLang="ja-JP" sz="1600" dirty="0" smtClean="0"/>
              <a:t>.</a:t>
            </a:r>
          </a:p>
          <a:p>
            <a:r>
              <a:rPr lang="en-US" altLang="ja-JP" sz="1600" dirty="0" smtClean="0"/>
              <a:t>Input like this picture in the CRABAT directory. The option is also explained.</a:t>
            </a:r>
          </a:p>
        </p:txBody>
      </p:sp>
      <p:pic>
        <p:nvPicPr>
          <p:cNvPr id="1026" name="Picture 2" descr="C:\Text_crabat\command_craba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3378200"/>
            <a:ext cx="1647825" cy="257175"/>
          </a:xfrm>
          <a:prstGeom prst="rect">
            <a:avLst/>
          </a:prstGeom>
          <a:noFill/>
          <a:extLst>
            <a:ext uri="{909E8E84-426E-40DD-AFC4-6F175D3DCCD1}">
              <a14:hiddenFill xmlns:a14="http://schemas.microsoft.com/office/drawing/2010/main">
                <a:solidFill>
                  <a:srgbClr val="FFFFFF"/>
                </a:solidFill>
              </a14:hiddenFill>
            </a:ext>
          </a:extLst>
        </p:spPr>
      </p:pic>
      <p:sp>
        <p:nvSpPr>
          <p:cNvPr id="10" name="円/楕円 9"/>
          <p:cNvSpPr/>
          <p:nvPr/>
        </p:nvSpPr>
        <p:spPr>
          <a:xfrm>
            <a:off x="4165141" y="3378201"/>
            <a:ext cx="550875" cy="257174"/>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4707632" y="3378200"/>
            <a:ext cx="275437" cy="257174"/>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a:stCxn id="10" idx="3"/>
            <a:endCxn id="15" idx="0"/>
          </p:cNvCxnSpPr>
          <p:nvPr/>
        </p:nvCxnSpPr>
        <p:spPr>
          <a:xfrm flipH="1">
            <a:off x="3313022" y="3597713"/>
            <a:ext cx="932793" cy="44414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651006" y="4041854"/>
            <a:ext cx="3324032" cy="2031325"/>
          </a:xfrm>
          <a:prstGeom prst="rect">
            <a:avLst/>
          </a:prstGeom>
          <a:noFill/>
        </p:spPr>
        <p:txBody>
          <a:bodyPr wrap="square" rtlCol="0">
            <a:spAutoFit/>
          </a:bodyPr>
          <a:lstStyle/>
          <a:p>
            <a:r>
              <a:rPr kumimoji="1" lang="en-US" altLang="ja-JP" dirty="0" smtClean="0"/>
              <a:t>You can </a:t>
            </a:r>
            <a:r>
              <a:rPr kumimoji="1" lang="en-US" altLang="ja-JP" dirty="0" smtClean="0"/>
              <a:t>choose </a:t>
            </a:r>
            <a:r>
              <a:rPr kumimoji="1" lang="en-US" altLang="ja-JP" dirty="0" smtClean="0"/>
              <a:t>parts written in Analyzer.cxx by thes</a:t>
            </a:r>
            <a:r>
              <a:rPr lang="en-US" altLang="ja-JP" dirty="0" smtClean="0"/>
              <a:t>e options.</a:t>
            </a:r>
            <a:endParaRPr kumimoji="1" lang="en-US" altLang="ja-JP" dirty="0" smtClean="0"/>
          </a:p>
          <a:p>
            <a:r>
              <a:rPr kumimoji="1" lang="en-US" altLang="ja-JP" dirty="0" smtClean="0"/>
              <a:t>p…PPAC</a:t>
            </a:r>
          </a:p>
          <a:p>
            <a:r>
              <a:rPr lang="en-US" altLang="ja-JP" dirty="0" smtClean="0"/>
              <a:t>s…SSD</a:t>
            </a:r>
          </a:p>
          <a:p>
            <a:r>
              <a:rPr kumimoji="1" lang="en-US" altLang="ja-JP" dirty="0" smtClean="0"/>
              <a:t>d…detailed data</a:t>
            </a:r>
          </a:p>
          <a:p>
            <a:r>
              <a:rPr lang="en-US" altLang="ja-JP" dirty="0" smtClean="0"/>
              <a:t>The details are written in README and Analyzer.cxx.</a:t>
            </a:r>
          </a:p>
        </p:txBody>
      </p:sp>
      <p:cxnSp>
        <p:nvCxnSpPr>
          <p:cNvPr id="17" name="直線コネクタ 16"/>
          <p:cNvCxnSpPr>
            <a:endCxn id="19" idx="1"/>
          </p:cNvCxnSpPr>
          <p:nvPr/>
        </p:nvCxnSpPr>
        <p:spPr>
          <a:xfrm>
            <a:off x="4983069" y="3506788"/>
            <a:ext cx="1012834" cy="161549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995903" y="3552621"/>
            <a:ext cx="3024336" cy="3139321"/>
          </a:xfrm>
          <a:prstGeom prst="rect">
            <a:avLst/>
          </a:prstGeom>
          <a:noFill/>
        </p:spPr>
        <p:txBody>
          <a:bodyPr wrap="square" rtlCol="0">
            <a:spAutoFit/>
          </a:bodyPr>
          <a:lstStyle/>
          <a:p>
            <a:r>
              <a:rPr kumimoji="1" lang="en-US" altLang="ja-JP" dirty="0" smtClean="0"/>
              <a:t>By inputting “-L”, CRABAT automatically analyzes </a:t>
            </a:r>
            <a:r>
              <a:rPr kumimoji="1" lang="en-US" altLang="ja-JP" dirty="0" err="1" smtClean="0"/>
              <a:t>rdf</a:t>
            </a:r>
            <a:r>
              <a:rPr kumimoji="1" lang="en-US" altLang="ja-JP" dirty="0" smtClean="0"/>
              <a:t> files whose purpose is same and whose ID corresponds to ID designated in “</a:t>
            </a:r>
            <a:r>
              <a:rPr kumimoji="1" lang="en-US" altLang="ja-JP" dirty="0" err="1" smtClean="0"/>
              <a:t>Hflag</a:t>
            </a:r>
            <a:r>
              <a:rPr kumimoji="1" lang="en-US" altLang="ja-JP" dirty="0" smtClean="0"/>
              <a:t>”.</a:t>
            </a:r>
          </a:p>
          <a:p>
            <a:r>
              <a:rPr lang="en-US" altLang="ja-JP" dirty="0" smtClean="0"/>
              <a:t>PCs have cores, and the number of the cores is fixed according to PCs. By inputting “-L”, CRABAT automatically analyzes with all the cores used at the same time.</a:t>
            </a:r>
          </a:p>
        </p:txBody>
      </p:sp>
      <p:sp>
        <p:nvSpPr>
          <p:cNvPr id="14" name="タイトル 1"/>
          <p:cNvSpPr txBox="1">
            <a:spLocks/>
          </p:cNvSpPr>
          <p:nvPr/>
        </p:nvSpPr>
        <p:spPr>
          <a:xfrm>
            <a:off x="459482" y="-24340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solidFill>
                  <a:schemeClr val="tx2"/>
                </a:solidFill>
              </a:rPr>
              <a:t>Analyze with CRABAT</a:t>
            </a:r>
            <a:endParaRPr lang="ja-JP" altLang="en-US" dirty="0">
              <a:solidFill>
                <a:schemeClr val="tx2"/>
              </a:solidFill>
            </a:endParaRPr>
          </a:p>
        </p:txBody>
      </p:sp>
      <p:sp>
        <p:nvSpPr>
          <p:cNvPr id="16" name="対角する 2 つの角を丸めた四角形 15"/>
          <p:cNvSpPr/>
          <p:nvPr/>
        </p:nvSpPr>
        <p:spPr>
          <a:xfrm>
            <a:off x="395536" y="6684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10712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Perform CRABAT</a:t>
            </a:r>
            <a:endParaRPr lang="ja-JP" altLang="en-US" dirty="0"/>
          </a:p>
        </p:txBody>
      </p:sp>
      <p:sp>
        <p:nvSpPr>
          <p:cNvPr id="3" name="テキスト ボックス 2"/>
          <p:cNvSpPr txBox="1"/>
          <p:nvPr/>
        </p:nvSpPr>
        <p:spPr>
          <a:xfrm>
            <a:off x="3995936" y="1676358"/>
            <a:ext cx="4431060" cy="584775"/>
          </a:xfrm>
          <a:prstGeom prst="rect">
            <a:avLst/>
          </a:prstGeom>
          <a:noFill/>
        </p:spPr>
        <p:txBody>
          <a:bodyPr wrap="square" rtlCol="0">
            <a:spAutoFit/>
          </a:bodyPr>
          <a:lstStyle/>
          <a:p>
            <a:r>
              <a:rPr lang="en-US" altLang="ja-JP" sz="1600" dirty="0" smtClean="0"/>
              <a:t>After inputting  “</a:t>
            </a:r>
            <a:r>
              <a:rPr lang="en-US" altLang="ja-JP" sz="1600" dirty="0" err="1" smtClean="0"/>
              <a:t>crabat</a:t>
            </a:r>
            <a:r>
              <a:rPr lang="en-US" altLang="ja-JP" sz="1600" dirty="0" smtClean="0"/>
              <a:t> –</a:t>
            </a:r>
            <a:r>
              <a:rPr lang="en-US" altLang="ja-JP" sz="1600" dirty="0" err="1" smtClean="0"/>
              <a:t>psd</a:t>
            </a:r>
            <a:r>
              <a:rPr lang="en-US" altLang="ja-JP" sz="1600" dirty="0" smtClean="0"/>
              <a:t> –L” in your terminal, </a:t>
            </a:r>
          </a:p>
          <a:p>
            <a:r>
              <a:rPr lang="en-US" altLang="ja-JP" sz="1600" dirty="0" smtClean="0"/>
              <a:t>the terminal becomes like the picture.</a:t>
            </a:r>
          </a:p>
        </p:txBody>
      </p:sp>
      <p:pic>
        <p:nvPicPr>
          <p:cNvPr id="2051" name="Picture 3" descr="C:\Text_crabat\crabat_loo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540627"/>
            <a:ext cx="2808312" cy="4642050"/>
          </a:xfrm>
          <a:prstGeom prst="rect">
            <a:avLst/>
          </a:prstGeom>
          <a:noFill/>
          <a:extLst>
            <a:ext uri="{909E8E84-426E-40DD-AFC4-6F175D3DCCD1}">
              <a14:hiddenFill xmlns:a14="http://schemas.microsoft.com/office/drawing/2010/main">
                <a:solidFill>
                  <a:srgbClr val="FFFFFF"/>
                </a:solidFill>
              </a14:hiddenFill>
            </a:ext>
          </a:extLst>
        </p:spPr>
      </p:pic>
      <p:sp>
        <p:nvSpPr>
          <p:cNvPr id="18" name="円/楕円 17"/>
          <p:cNvSpPr/>
          <p:nvPr/>
        </p:nvSpPr>
        <p:spPr>
          <a:xfrm>
            <a:off x="1033469" y="5925503"/>
            <a:ext cx="1234275" cy="257174"/>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p:cNvCxnSpPr/>
          <p:nvPr/>
        </p:nvCxnSpPr>
        <p:spPr>
          <a:xfrm>
            <a:off x="1033469" y="6054090"/>
            <a:ext cx="226163" cy="33561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259632" y="6230195"/>
            <a:ext cx="5328592" cy="369332"/>
          </a:xfrm>
          <a:prstGeom prst="rect">
            <a:avLst/>
          </a:prstGeom>
          <a:noFill/>
        </p:spPr>
        <p:txBody>
          <a:bodyPr wrap="square" rtlCol="0">
            <a:spAutoFit/>
          </a:bodyPr>
          <a:lstStyle/>
          <a:p>
            <a:r>
              <a:rPr kumimoji="1" lang="en-US" altLang="ja-JP" dirty="0" smtClean="0"/>
              <a:t>As Loop is processed, the number is increased.</a:t>
            </a:r>
          </a:p>
        </p:txBody>
      </p:sp>
      <p:sp>
        <p:nvSpPr>
          <p:cNvPr id="14" name="テキスト ボックス 13"/>
          <p:cNvSpPr txBox="1"/>
          <p:nvPr/>
        </p:nvSpPr>
        <p:spPr>
          <a:xfrm>
            <a:off x="4139952" y="2507355"/>
            <a:ext cx="4608512" cy="1200329"/>
          </a:xfrm>
          <a:prstGeom prst="rect">
            <a:avLst/>
          </a:prstGeom>
          <a:noFill/>
        </p:spPr>
        <p:txBody>
          <a:bodyPr wrap="square" rtlCol="0">
            <a:spAutoFit/>
          </a:bodyPr>
          <a:lstStyle/>
          <a:p>
            <a:r>
              <a:rPr kumimoji="1" lang="en-US" altLang="ja-JP" dirty="0" smtClean="0"/>
              <a:t>All the core process </a:t>
            </a:r>
            <a:r>
              <a:rPr lang="en-US" altLang="ja-JP" dirty="0"/>
              <a:t>Looping </a:t>
            </a:r>
            <a:r>
              <a:rPr lang="en-US" altLang="ja-JP" dirty="0" smtClean="0"/>
              <a:t>simultaneously.</a:t>
            </a:r>
            <a:endParaRPr kumimoji="1" lang="en-US" altLang="ja-JP" dirty="0" smtClean="0"/>
          </a:p>
          <a:p>
            <a:endParaRPr kumimoji="1" lang="en-US" altLang="ja-JP" dirty="0" smtClean="0"/>
          </a:p>
          <a:p>
            <a:r>
              <a:rPr kumimoji="1" lang="en-US" altLang="ja-JP" dirty="0" smtClean="0"/>
              <a:t>CRABAT automatically selects the </a:t>
            </a:r>
            <a:r>
              <a:rPr kumimoji="1" lang="en-US" altLang="ja-JP" dirty="0" err="1" smtClean="0"/>
              <a:t>rdf</a:t>
            </a:r>
            <a:r>
              <a:rPr kumimoji="1" lang="en-US" altLang="ja-JP" dirty="0" smtClean="0"/>
              <a:t> files which meet the purpose of the measurement.</a:t>
            </a:r>
            <a:endParaRPr kumimoji="1" lang="en-US" altLang="ja-JP" dirty="0"/>
          </a:p>
        </p:txBody>
      </p:sp>
      <p:sp>
        <p:nvSpPr>
          <p:cNvPr id="12" name="タイトル 1"/>
          <p:cNvSpPr txBox="1">
            <a:spLocks/>
          </p:cNvSpPr>
          <p:nvPr/>
        </p:nvSpPr>
        <p:spPr>
          <a:xfrm>
            <a:off x="459482" y="-24340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solidFill>
                  <a:schemeClr val="tx2"/>
                </a:solidFill>
              </a:rPr>
              <a:t>Analyze with CRABAT</a:t>
            </a:r>
            <a:endParaRPr lang="ja-JP" altLang="en-US" dirty="0">
              <a:solidFill>
                <a:schemeClr val="tx2"/>
              </a:solidFill>
            </a:endParaRPr>
          </a:p>
        </p:txBody>
      </p:sp>
      <p:sp>
        <p:nvSpPr>
          <p:cNvPr id="15" name="対角する 2 つの角を丸めた四角形 14"/>
          <p:cNvSpPr/>
          <p:nvPr/>
        </p:nvSpPr>
        <p:spPr>
          <a:xfrm>
            <a:off x="395536" y="6684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66187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Contents</a:t>
            </a:r>
            <a:endParaRPr kumimoji="1" lang="ja-JP" altLang="en-US" dirty="0"/>
          </a:p>
        </p:txBody>
      </p:sp>
      <p:sp>
        <p:nvSpPr>
          <p:cNvPr id="3" name="コンテンツ プレースホルダー 2"/>
          <p:cNvSpPr>
            <a:spLocks noGrp="1"/>
          </p:cNvSpPr>
          <p:nvPr>
            <p:ph idx="1"/>
          </p:nvPr>
        </p:nvSpPr>
        <p:spPr>
          <a:xfrm>
            <a:off x="105351" y="1631577"/>
            <a:ext cx="8229600" cy="1396752"/>
          </a:xfrm>
        </p:spPr>
        <p:txBody>
          <a:bodyPr>
            <a:normAutofit/>
          </a:bodyPr>
          <a:lstStyle/>
          <a:p>
            <a:pPr>
              <a:buFont typeface="Wingdings" panose="05000000000000000000" pitchFamily="2" charset="2"/>
              <a:buChar char="l"/>
            </a:pPr>
            <a:r>
              <a:rPr lang="en-US" altLang="ja-JP" dirty="0" smtClean="0"/>
              <a:t>Convert </a:t>
            </a:r>
            <a:r>
              <a:rPr lang="en-US" altLang="ja-JP" dirty="0" err="1" smtClean="0"/>
              <a:t>rdf</a:t>
            </a:r>
            <a:r>
              <a:rPr lang="en-US" altLang="ja-JP" dirty="0" smtClean="0"/>
              <a:t> file into root file</a:t>
            </a:r>
            <a:endParaRPr kumimoji="1" lang="en-US" altLang="ja-JP" dirty="0" smtClean="0"/>
          </a:p>
        </p:txBody>
      </p:sp>
      <p:sp>
        <p:nvSpPr>
          <p:cNvPr id="5" name="テキスト ボックス 4"/>
          <p:cNvSpPr txBox="1"/>
          <p:nvPr/>
        </p:nvSpPr>
        <p:spPr>
          <a:xfrm>
            <a:off x="179512" y="3520771"/>
            <a:ext cx="5904656" cy="584775"/>
          </a:xfrm>
          <a:prstGeom prst="rect">
            <a:avLst/>
          </a:prstGeom>
          <a:noFill/>
        </p:spPr>
        <p:txBody>
          <a:bodyPr wrap="square" rtlCol="0">
            <a:spAutoFit/>
          </a:bodyPr>
          <a:lstStyle/>
          <a:p>
            <a:pPr marL="457200" indent="-457200">
              <a:buFont typeface="Wingdings" panose="05000000000000000000" pitchFamily="2" charset="2"/>
              <a:buChar char="l"/>
            </a:pPr>
            <a:r>
              <a:rPr lang="en-US" altLang="ja-JP" sz="3200" dirty="0" smtClean="0"/>
              <a:t>Analyze r</a:t>
            </a:r>
            <a:r>
              <a:rPr kumimoji="1" lang="en-US" altLang="ja-JP" sz="3200" dirty="0" smtClean="0"/>
              <a:t>oot file with CRABAT</a:t>
            </a:r>
            <a:endParaRPr kumimoji="1" lang="ja-JP" altLang="en-US" sz="3200" dirty="0"/>
          </a:p>
        </p:txBody>
      </p:sp>
      <p:sp>
        <p:nvSpPr>
          <p:cNvPr id="6" name="テキスト ボックス 5"/>
          <p:cNvSpPr txBox="1"/>
          <p:nvPr/>
        </p:nvSpPr>
        <p:spPr>
          <a:xfrm>
            <a:off x="467544" y="4105546"/>
            <a:ext cx="8280920" cy="1938992"/>
          </a:xfrm>
          <a:prstGeom prst="rect">
            <a:avLst/>
          </a:prstGeom>
          <a:noFill/>
        </p:spPr>
        <p:txBody>
          <a:bodyPr wrap="square" rtlCol="0">
            <a:spAutoFit/>
          </a:bodyPr>
          <a:lstStyle/>
          <a:p>
            <a:pPr marL="342900" indent="-342900">
              <a:buFont typeface="Arial" panose="020B0604020202020204" pitchFamily="34" charset="0"/>
              <a:buChar char="•"/>
            </a:pPr>
            <a:r>
              <a:rPr lang="en-US" altLang="ja-JP" sz="2400" dirty="0" smtClean="0"/>
              <a:t>Outline of files in CRABAT directory</a:t>
            </a:r>
          </a:p>
          <a:p>
            <a:pPr marL="342900" indent="-342900">
              <a:buFont typeface="Arial" panose="020B0604020202020204" pitchFamily="34" charset="0"/>
              <a:buChar char="•"/>
            </a:pPr>
            <a:r>
              <a:rPr lang="en-US" altLang="ja-JP" sz="2400" dirty="0" smtClean="0"/>
              <a:t>Adjust </a:t>
            </a:r>
            <a:r>
              <a:rPr lang="en-US" altLang="ja-JP" sz="2400" dirty="0" smtClean="0"/>
              <a:t>files</a:t>
            </a:r>
          </a:p>
          <a:p>
            <a:pPr marL="342900" indent="-342900">
              <a:buFont typeface="Arial" panose="020B0604020202020204" pitchFamily="34" charset="0"/>
              <a:buChar char="•"/>
            </a:pPr>
            <a:r>
              <a:rPr lang="en-US" altLang="ja-JP" sz="2400" dirty="0" smtClean="0"/>
              <a:t>Perform CRABAT</a:t>
            </a:r>
          </a:p>
          <a:p>
            <a:pPr marL="342900" indent="-342900">
              <a:buFont typeface="Arial" panose="020B0604020202020204" pitchFamily="34" charset="0"/>
              <a:buChar char="•"/>
            </a:pPr>
            <a:r>
              <a:rPr lang="en-US" altLang="ja-JP" sz="2400" dirty="0" smtClean="0"/>
              <a:t>Avoid waste of time</a:t>
            </a:r>
            <a:endParaRPr lang="en-US" altLang="ja-JP" sz="2400" dirty="0"/>
          </a:p>
          <a:p>
            <a:pPr marL="342900" indent="-342900">
              <a:buFont typeface="Arial" panose="020B0604020202020204" pitchFamily="34" charset="0"/>
              <a:buChar char="•"/>
            </a:pPr>
            <a:r>
              <a:rPr lang="en-US" altLang="ja-JP" sz="2400" dirty="0" smtClean="0"/>
              <a:t>Make </a:t>
            </a:r>
            <a:r>
              <a:rPr lang="en-US" altLang="ja-JP" sz="2400" dirty="0" err="1" smtClean="0"/>
              <a:t>Analyzer.h</a:t>
            </a:r>
            <a:endParaRPr lang="en-US" altLang="ja-JP" sz="2400" dirty="0" smtClean="0"/>
          </a:p>
        </p:txBody>
      </p:sp>
      <p:sp>
        <p:nvSpPr>
          <p:cNvPr id="10" name="テキスト ボックス 9"/>
          <p:cNvSpPr txBox="1"/>
          <p:nvPr/>
        </p:nvSpPr>
        <p:spPr>
          <a:xfrm>
            <a:off x="467544" y="2243499"/>
            <a:ext cx="8676456" cy="1569660"/>
          </a:xfrm>
          <a:prstGeom prst="rect">
            <a:avLst/>
          </a:prstGeom>
          <a:noFill/>
        </p:spPr>
        <p:txBody>
          <a:bodyPr wrap="square" rtlCol="0">
            <a:spAutoFit/>
          </a:bodyPr>
          <a:lstStyle/>
          <a:p>
            <a:pPr marL="342900" indent="-342900">
              <a:buFont typeface="Arial" panose="020B0604020202020204" pitchFamily="34" charset="0"/>
              <a:buChar char="•"/>
            </a:pPr>
            <a:r>
              <a:rPr lang="en-US" altLang="ja-JP" sz="2400" dirty="0" smtClean="0"/>
              <a:t>rdf2root.C…designate directory, adjusting as your setup</a:t>
            </a:r>
          </a:p>
          <a:p>
            <a:pPr marL="342900" indent="-342900">
              <a:buFont typeface="Arial" panose="020B0604020202020204" pitchFamily="34" charset="0"/>
              <a:buChar char="•"/>
            </a:pPr>
            <a:r>
              <a:rPr lang="en-US" altLang="ja-JP" sz="2400" dirty="0" err="1" smtClean="0"/>
              <a:t>sql</a:t>
            </a:r>
            <a:r>
              <a:rPr lang="en-US" altLang="ja-JP" sz="2400" dirty="0" smtClean="0"/>
              <a:t> file…location, modifying links, </a:t>
            </a:r>
          </a:p>
          <a:p>
            <a:pPr marL="342900" indent="-342900">
              <a:buFont typeface="Arial" panose="020B0604020202020204" pitchFamily="34" charset="0"/>
              <a:buChar char="•"/>
            </a:pPr>
            <a:r>
              <a:rPr lang="en-US" altLang="ja-JP" sz="2400" dirty="0" smtClean="0"/>
              <a:t>Perform rdf2root</a:t>
            </a:r>
          </a:p>
          <a:p>
            <a:pPr marL="342900" indent="-342900">
              <a:buFont typeface="Arial" panose="020B0604020202020204" pitchFamily="34" charset="0"/>
              <a:buChar char="•"/>
            </a:pPr>
            <a:endParaRPr lang="en-US" altLang="ja-JP" sz="2400" dirty="0" smtClean="0"/>
          </a:p>
        </p:txBody>
      </p:sp>
    </p:spTree>
    <p:extLst>
      <p:ext uri="{BB962C8B-B14F-4D97-AF65-F5344CB8AC3E}">
        <p14:creationId xmlns:p14="http://schemas.microsoft.com/office/powerpoint/2010/main" val="22108814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To avoid a waste of time</a:t>
            </a:r>
            <a:endParaRPr lang="ja-JP" altLang="en-US" dirty="0"/>
          </a:p>
        </p:txBody>
      </p:sp>
      <p:sp>
        <p:nvSpPr>
          <p:cNvPr id="3" name="テキスト ボックス 2"/>
          <p:cNvSpPr txBox="1"/>
          <p:nvPr/>
        </p:nvSpPr>
        <p:spPr>
          <a:xfrm>
            <a:off x="341412" y="1676358"/>
            <a:ext cx="8407052" cy="2308324"/>
          </a:xfrm>
          <a:prstGeom prst="rect">
            <a:avLst/>
          </a:prstGeom>
          <a:noFill/>
        </p:spPr>
        <p:txBody>
          <a:bodyPr wrap="square" rtlCol="0">
            <a:spAutoFit/>
          </a:bodyPr>
          <a:lstStyle/>
          <a:p>
            <a:r>
              <a:rPr lang="en-US" altLang="ja-JP" sz="1600" dirty="0" smtClean="0"/>
              <a:t>After adjusting the files for CRABAT, the process of analysis is defining histograms in </a:t>
            </a:r>
            <a:r>
              <a:rPr lang="en-US" altLang="ja-JP" sz="1600" dirty="0" err="1" smtClean="0"/>
              <a:t>run.h</a:t>
            </a:r>
            <a:r>
              <a:rPr lang="en-US" altLang="ja-JP" sz="1600" dirty="0" smtClean="0"/>
              <a:t>, calculation in Analyzer.cxx and filling valuables in histograms.  </a:t>
            </a:r>
          </a:p>
          <a:p>
            <a:endParaRPr lang="en-US" altLang="ja-JP" sz="1600" dirty="0" smtClean="0"/>
          </a:p>
          <a:p>
            <a:r>
              <a:rPr lang="en-US" altLang="ja-JP" sz="1600" dirty="0" smtClean="0"/>
              <a:t>During </a:t>
            </a:r>
            <a:r>
              <a:rPr lang="en-US" altLang="ja-JP" sz="1600" dirty="0" smtClean="0"/>
              <a:t>analysis</a:t>
            </a:r>
            <a:r>
              <a:rPr lang="en-US" altLang="ja-JP" sz="1600" dirty="0" smtClean="0"/>
              <a:t>, you should keep in mind that </a:t>
            </a:r>
            <a:r>
              <a:rPr lang="en-US" altLang="ja-JP" sz="1600" dirty="0" smtClean="0">
                <a:solidFill>
                  <a:srgbClr val="FF0000"/>
                </a:solidFill>
              </a:rPr>
              <a:t>most of the events are derived from noises, pedestals and something like those. Those are meaningless. </a:t>
            </a:r>
            <a:r>
              <a:rPr lang="en-US" altLang="ja-JP" sz="1600" dirty="0" smtClean="0"/>
              <a:t>Therefore it is a terrible waste of time for you to conduct functions for these meaningless events. Loop should be quit at the time when </a:t>
            </a:r>
            <a:r>
              <a:rPr lang="en-US" altLang="ja-JP" sz="1600" dirty="0" smtClean="0"/>
              <a:t>an </a:t>
            </a:r>
            <a:r>
              <a:rPr lang="en-US" altLang="ja-JP" sz="1600" dirty="0" smtClean="0"/>
              <a:t>event is </a:t>
            </a:r>
            <a:r>
              <a:rPr lang="en-US" altLang="ja-JP" sz="1600" dirty="0" smtClean="0"/>
              <a:t>judged as</a:t>
            </a:r>
            <a:r>
              <a:rPr lang="en-US" altLang="ja-JP" sz="1600" dirty="0" smtClean="0"/>
              <a:t> meaningless</a:t>
            </a:r>
            <a:r>
              <a:rPr lang="en-US" altLang="ja-JP" sz="1600" dirty="0" smtClean="0"/>
              <a:t>, and the next event should be Looped. In order to do that, you should use “continue” in Analyzer.cxx. The picture is an example explaining how to use “continue”.</a:t>
            </a:r>
            <a:endParaRPr lang="en-US" altLang="ja-JP" sz="1600" dirty="0" smtClean="0">
              <a:solidFill>
                <a:srgbClr val="FF0000"/>
              </a:solidFill>
            </a:endParaRPr>
          </a:p>
          <a:p>
            <a:endParaRPr lang="en-US" altLang="ja-JP" sz="1600" dirty="0" smtClean="0"/>
          </a:p>
        </p:txBody>
      </p:sp>
      <p:pic>
        <p:nvPicPr>
          <p:cNvPr id="3074" name="Picture 2" descr="C:\Text_crabat\continu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15266"/>
            <a:ext cx="8413487" cy="1800200"/>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6588224" y="5834878"/>
            <a:ext cx="2448272" cy="369332"/>
          </a:xfrm>
          <a:prstGeom prst="rect">
            <a:avLst/>
          </a:prstGeom>
          <a:noFill/>
        </p:spPr>
        <p:txBody>
          <a:bodyPr wrap="square" rtlCol="0">
            <a:spAutoFit/>
          </a:bodyPr>
          <a:lstStyle/>
          <a:p>
            <a:r>
              <a:rPr lang="en-US" altLang="ja-JP" b="1" dirty="0" smtClean="0"/>
              <a:t>Part of Analyzer.cxx</a:t>
            </a:r>
            <a:endParaRPr kumimoji="1" lang="ja-JP" altLang="en-US" b="1" dirty="0"/>
          </a:p>
        </p:txBody>
      </p:sp>
      <p:sp>
        <p:nvSpPr>
          <p:cNvPr id="4" name="テキスト ボックス 3"/>
          <p:cNvSpPr txBox="1"/>
          <p:nvPr/>
        </p:nvSpPr>
        <p:spPr>
          <a:xfrm>
            <a:off x="971600" y="6255786"/>
            <a:ext cx="7416824" cy="646331"/>
          </a:xfrm>
          <a:prstGeom prst="rect">
            <a:avLst/>
          </a:prstGeom>
          <a:noFill/>
        </p:spPr>
        <p:txBody>
          <a:bodyPr wrap="square" rtlCol="0">
            <a:spAutoFit/>
          </a:bodyPr>
          <a:lstStyle/>
          <a:p>
            <a:r>
              <a:rPr kumimoji="1" lang="en-US" altLang="ja-JP" dirty="0" smtClean="0"/>
              <a:t>If a value of PPAC0 is strange or a value of PPAC1 is strange, continue is performed and Loop is quitted. The next event is Looped.</a:t>
            </a:r>
          </a:p>
        </p:txBody>
      </p:sp>
      <p:sp>
        <p:nvSpPr>
          <p:cNvPr id="10" name="タイトル 1"/>
          <p:cNvSpPr txBox="1">
            <a:spLocks/>
          </p:cNvSpPr>
          <p:nvPr/>
        </p:nvSpPr>
        <p:spPr>
          <a:xfrm>
            <a:off x="459482" y="-24340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solidFill>
                  <a:schemeClr val="tx2"/>
                </a:solidFill>
              </a:rPr>
              <a:t>Analyze with CRABAT</a:t>
            </a:r>
            <a:endParaRPr lang="ja-JP" altLang="en-US" dirty="0">
              <a:solidFill>
                <a:schemeClr val="tx2"/>
              </a:solidFill>
            </a:endParaRPr>
          </a:p>
        </p:txBody>
      </p:sp>
      <p:sp>
        <p:nvSpPr>
          <p:cNvPr id="11" name="対角する 2 つの角を丸めた四角形 10"/>
          <p:cNvSpPr/>
          <p:nvPr/>
        </p:nvSpPr>
        <p:spPr>
          <a:xfrm>
            <a:off x="395536" y="6684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54644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How to create </a:t>
            </a:r>
            <a:r>
              <a:rPr lang="en-US" altLang="ja-JP" dirty="0" err="1" smtClean="0"/>
              <a:t>Analyzer.h</a:t>
            </a:r>
            <a:endParaRPr lang="ja-JP" altLang="en-US" dirty="0"/>
          </a:p>
        </p:txBody>
      </p:sp>
      <p:sp>
        <p:nvSpPr>
          <p:cNvPr id="9" name="テキスト ボックス 8"/>
          <p:cNvSpPr txBox="1"/>
          <p:nvPr/>
        </p:nvSpPr>
        <p:spPr>
          <a:xfrm>
            <a:off x="341412" y="1676358"/>
            <a:ext cx="8407052" cy="2800767"/>
          </a:xfrm>
          <a:prstGeom prst="rect">
            <a:avLst/>
          </a:prstGeom>
          <a:noFill/>
        </p:spPr>
        <p:txBody>
          <a:bodyPr wrap="square" rtlCol="0">
            <a:spAutoFit/>
          </a:bodyPr>
          <a:lstStyle/>
          <a:p>
            <a:r>
              <a:rPr lang="en-US" altLang="ja-JP" sz="1600" dirty="0" smtClean="0"/>
              <a:t>The kind of Physical quantities depends on a setup. Hence definition of valuables in </a:t>
            </a:r>
            <a:r>
              <a:rPr lang="en-US" altLang="ja-JP" sz="1600" dirty="0" err="1" smtClean="0"/>
              <a:t>Analyzer.h</a:t>
            </a:r>
            <a:r>
              <a:rPr lang="en-US" altLang="ja-JP" sz="1600" dirty="0" smtClean="0"/>
              <a:t>  depends on the setup.  Looking up which physical quantity corresponds to which valuable in </a:t>
            </a:r>
            <a:r>
              <a:rPr lang="en-US" altLang="ja-JP" sz="1600" dirty="0" err="1" smtClean="0"/>
              <a:t>Analyzer.h</a:t>
            </a:r>
            <a:r>
              <a:rPr lang="en-US" altLang="ja-JP" sz="1600" dirty="0"/>
              <a:t> </a:t>
            </a:r>
            <a:r>
              <a:rPr lang="en-US" altLang="ja-JP" sz="1600" dirty="0" smtClean="0"/>
              <a:t>and writing the relation in </a:t>
            </a:r>
            <a:r>
              <a:rPr lang="en-US" altLang="ja-JP" sz="1600" dirty="0" err="1" smtClean="0"/>
              <a:t>Analyzer.h</a:t>
            </a:r>
            <a:r>
              <a:rPr lang="en-US" altLang="ja-JP" sz="1600" dirty="0" smtClean="0"/>
              <a:t> are wastes of time and your vitality.</a:t>
            </a:r>
          </a:p>
          <a:p>
            <a:endParaRPr lang="en-US" altLang="ja-JP" sz="1600" dirty="0" smtClean="0"/>
          </a:p>
          <a:p>
            <a:r>
              <a:rPr lang="en-US" altLang="ja-JP" sz="1600" dirty="0" smtClean="0"/>
              <a:t>You can automatically create </a:t>
            </a:r>
            <a:r>
              <a:rPr lang="en-US" altLang="ja-JP" sz="1600" dirty="0" smtClean="0"/>
              <a:t>an </a:t>
            </a:r>
            <a:r>
              <a:rPr lang="en-US" altLang="ja-JP" sz="1600" dirty="0" smtClean="0"/>
              <a:t>optimized </a:t>
            </a:r>
            <a:r>
              <a:rPr lang="en-US" altLang="ja-JP" sz="1600" dirty="0" err="1" smtClean="0"/>
              <a:t>Analyzer.h</a:t>
            </a:r>
            <a:r>
              <a:rPr lang="en-US" altLang="ja-JP" sz="1600" dirty="0" smtClean="0"/>
              <a:t> for your experiment.</a:t>
            </a:r>
          </a:p>
          <a:p>
            <a:r>
              <a:rPr lang="en-US" altLang="ja-JP" sz="1600" dirty="0" smtClean="0"/>
              <a:t>Input “root NAME OF ROOT FILE”, and enter ROOT system.</a:t>
            </a:r>
          </a:p>
          <a:p>
            <a:r>
              <a:rPr lang="en-US" altLang="ja-JP" sz="1600" dirty="0" smtClean="0"/>
              <a:t>If a Tree name is </a:t>
            </a:r>
            <a:r>
              <a:rPr lang="en-US" altLang="ja-JP" sz="1600" dirty="0" err="1" smtClean="0"/>
              <a:t>riken_exp</a:t>
            </a:r>
            <a:r>
              <a:rPr lang="en-US" altLang="ja-JP" sz="1600" dirty="0" smtClean="0"/>
              <a:t>, input “</a:t>
            </a:r>
            <a:r>
              <a:rPr lang="en-US" altLang="ja-JP" sz="1600" dirty="0" err="1" smtClean="0"/>
              <a:t>riken_exp</a:t>
            </a:r>
            <a:r>
              <a:rPr lang="en-US" altLang="ja-JP" sz="1600" dirty="0" smtClean="0"/>
              <a:t>-</a:t>
            </a:r>
            <a:r>
              <a:rPr lang="en-US" altLang="ja-JP" sz="1600" dirty="0"/>
              <a:t>&gt;</a:t>
            </a:r>
            <a:r>
              <a:rPr lang="en-US" altLang="ja-JP" sz="1600" dirty="0" err="1"/>
              <a:t>MakeSelector</a:t>
            </a:r>
            <a:r>
              <a:rPr lang="en-US" altLang="ja-JP" sz="1600" dirty="0"/>
              <a:t> (“</a:t>
            </a:r>
            <a:r>
              <a:rPr lang="en-US" altLang="ja-JP" sz="1600" dirty="0" err="1"/>
              <a:t>Analyzer.h</a:t>
            </a:r>
            <a:r>
              <a:rPr lang="en-US" altLang="ja-JP" sz="1600" dirty="0" smtClean="0"/>
              <a:t>”)”.</a:t>
            </a:r>
          </a:p>
          <a:p>
            <a:r>
              <a:rPr lang="en-US" altLang="ja-JP" sz="1600" dirty="0" smtClean="0"/>
              <a:t>Then </a:t>
            </a:r>
            <a:r>
              <a:rPr lang="en-US" altLang="ja-JP" sz="1600" dirty="0" err="1" smtClean="0"/>
              <a:t>Analyzer.h</a:t>
            </a:r>
            <a:r>
              <a:rPr lang="en-US" altLang="ja-JP" sz="1600" dirty="0" smtClean="0"/>
              <a:t> and </a:t>
            </a:r>
            <a:r>
              <a:rPr lang="en-US" altLang="ja-JP" sz="1600" dirty="0" err="1" smtClean="0"/>
              <a:t>Analyzer.C</a:t>
            </a:r>
            <a:r>
              <a:rPr lang="en-US" altLang="ja-JP" sz="1600" dirty="0" smtClean="0"/>
              <a:t> are created in the directory where you entered ROOT system.</a:t>
            </a:r>
          </a:p>
          <a:p>
            <a:r>
              <a:rPr lang="en-US" altLang="ja-JP" sz="1600" dirty="0" smtClean="0"/>
              <a:t>This </a:t>
            </a:r>
            <a:r>
              <a:rPr lang="en-US" altLang="ja-JP" sz="1600" dirty="0" err="1" smtClean="0"/>
              <a:t>Analyzer.h</a:t>
            </a:r>
            <a:r>
              <a:rPr lang="en-US" altLang="ja-JP" sz="1600" dirty="0" smtClean="0"/>
              <a:t> is optimized to the root file. Please use this </a:t>
            </a:r>
            <a:r>
              <a:rPr lang="en-US" altLang="ja-JP" sz="1600" dirty="0" err="1" smtClean="0"/>
              <a:t>Analyzer.h</a:t>
            </a:r>
            <a:endParaRPr lang="en-US" altLang="ja-JP" sz="1600" dirty="0" smtClean="0"/>
          </a:p>
          <a:p>
            <a:endParaRPr lang="en-US" altLang="ja-JP" sz="1600" dirty="0" smtClean="0"/>
          </a:p>
          <a:p>
            <a:r>
              <a:rPr lang="ja-JP" altLang="en-US" sz="1600" dirty="0" smtClean="0"/>
              <a:t>（</a:t>
            </a:r>
            <a:r>
              <a:rPr lang="en-US" altLang="ja-JP" sz="1600" dirty="0" smtClean="0"/>
              <a:t>Refer to</a:t>
            </a:r>
            <a:r>
              <a:rPr lang="ja-JP" altLang="en-US" sz="1600" dirty="0" smtClean="0"/>
              <a:t>　</a:t>
            </a:r>
            <a:r>
              <a:rPr lang="en-US" altLang="ja-JP" sz="1600" dirty="0" smtClean="0"/>
              <a:t>ftp</a:t>
            </a:r>
            <a:r>
              <a:rPr lang="en-US" altLang="ja-JP" sz="1600" dirty="0"/>
              <a:t>://</a:t>
            </a:r>
            <a:r>
              <a:rPr lang="en-US" altLang="ja-JP" sz="1600" dirty="0" smtClean="0"/>
              <a:t>root.cern.ch/root/doc/21ExampleAnalysis.pdf)</a:t>
            </a:r>
            <a:endParaRPr lang="ja-JP" altLang="en-US" sz="1600" dirty="0"/>
          </a:p>
        </p:txBody>
      </p:sp>
      <p:sp>
        <p:nvSpPr>
          <p:cNvPr id="8" name="タイトル 1"/>
          <p:cNvSpPr txBox="1">
            <a:spLocks/>
          </p:cNvSpPr>
          <p:nvPr/>
        </p:nvSpPr>
        <p:spPr>
          <a:xfrm>
            <a:off x="459482" y="-24340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solidFill>
                  <a:schemeClr val="tx2"/>
                </a:solidFill>
              </a:rPr>
              <a:t>Analyze with CRABAT</a:t>
            </a:r>
            <a:endParaRPr lang="ja-JP" altLang="en-US" dirty="0">
              <a:solidFill>
                <a:schemeClr val="tx2"/>
              </a:solidFill>
            </a:endParaRPr>
          </a:p>
        </p:txBody>
      </p:sp>
      <p:sp>
        <p:nvSpPr>
          <p:cNvPr id="10" name="対角する 2 つの角を丸めた四角形 9"/>
          <p:cNvSpPr/>
          <p:nvPr/>
        </p:nvSpPr>
        <p:spPr>
          <a:xfrm>
            <a:off x="395536" y="6684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512503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dirty="0"/>
          </a:p>
        </p:txBody>
      </p:sp>
      <p:sp>
        <p:nvSpPr>
          <p:cNvPr id="9" name="テキスト ボックス 8"/>
          <p:cNvSpPr txBox="1"/>
          <p:nvPr/>
        </p:nvSpPr>
        <p:spPr>
          <a:xfrm>
            <a:off x="398394" y="1607814"/>
            <a:ext cx="8407052" cy="3046988"/>
          </a:xfrm>
          <a:prstGeom prst="rect">
            <a:avLst/>
          </a:prstGeom>
          <a:noFill/>
        </p:spPr>
        <p:txBody>
          <a:bodyPr wrap="square" rtlCol="0">
            <a:spAutoFit/>
          </a:bodyPr>
          <a:lstStyle/>
          <a:p>
            <a:r>
              <a:rPr lang="en-US" altLang="ja-JP" sz="3200" dirty="0" smtClean="0"/>
              <a:t>Then change and write </a:t>
            </a:r>
            <a:r>
              <a:rPr lang="en-US" altLang="ja-JP" sz="3200" dirty="0" err="1" smtClean="0"/>
              <a:t>Analyzer.h</a:t>
            </a:r>
            <a:r>
              <a:rPr lang="en-US" altLang="ja-JP" sz="3200" dirty="0" smtClean="0"/>
              <a:t> and Analyzer.cxx, </a:t>
            </a:r>
            <a:r>
              <a:rPr lang="en-US" altLang="ja-JP" sz="3200" dirty="0" err="1" smtClean="0"/>
              <a:t>etc</a:t>
            </a:r>
            <a:r>
              <a:rPr lang="en-US" altLang="ja-JP" sz="3200" dirty="0" smtClean="0"/>
              <a:t> as you like.</a:t>
            </a:r>
          </a:p>
          <a:p>
            <a:r>
              <a:rPr lang="en-US" altLang="ja-JP" sz="3200" dirty="0" smtClean="0"/>
              <a:t>CRABAT contains other functions. Try to use the functions by reading README and the files.</a:t>
            </a:r>
          </a:p>
          <a:p>
            <a:endParaRPr lang="en-US" altLang="ja-JP" sz="3200" dirty="0" smtClean="0"/>
          </a:p>
          <a:p>
            <a:r>
              <a:rPr lang="en-US" altLang="ja-JP" sz="3200" dirty="0" smtClean="0"/>
              <a:t>I hope this manual is helpful for your </a:t>
            </a:r>
            <a:r>
              <a:rPr lang="en-US" altLang="ja-JP" sz="3200" smtClean="0"/>
              <a:t>research.</a:t>
            </a:r>
            <a:endParaRPr lang="en-US" altLang="ja-JP" sz="3200" dirty="0" smtClean="0"/>
          </a:p>
        </p:txBody>
      </p:sp>
      <p:sp>
        <p:nvSpPr>
          <p:cNvPr id="8" name="タイトル 1"/>
          <p:cNvSpPr txBox="1">
            <a:spLocks/>
          </p:cNvSpPr>
          <p:nvPr/>
        </p:nvSpPr>
        <p:spPr>
          <a:xfrm>
            <a:off x="459482" y="-24340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solidFill>
                  <a:schemeClr val="tx2"/>
                </a:solidFill>
              </a:rPr>
              <a:t>Analyze with CRABAT</a:t>
            </a:r>
            <a:endParaRPr lang="ja-JP" altLang="en-US" dirty="0">
              <a:solidFill>
                <a:schemeClr val="tx2"/>
              </a:solidFill>
            </a:endParaRPr>
          </a:p>
        </p:txBody>
      </p:sp>
      <p:sp>
        <p:nvSpPr>
          <p:cNvPr id="10" name="対角する 2 つの角を丸めた四角形 9"/>
          <p:cNvSpPr/>
          <p:nvPr/>
        </p:nvSpPr>
        <p:spPr>
          <a:xfrm>
            <a:off x="395536" y="6684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38534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2350120"/>
            <a:ext cx="8229600" cy="1143000"/>
          </a:xfrm>
        </p:spPr>
        <p:txBody>
          <a:bodyPr>
            <a:normAutofit/>
          </a:body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kumimoji="1" lang="ja-JP" altLang="en-US" dirty="0">
              <a:solidFill>
                <a:schemeClr val="accent5">
                  <a:lumMod val="50000"/>
                </a:schemeClr>
              </a:solidFill>
            </a:endParaRPr>
          </a:p>
        </p:txBody>
      </p:sp>
      <p:sp>
        <p:nvSpPr>
          <p:cNvPr id="5" name="対角する 2 つの角を丸めた四角形 4"/>
          <p:cNvSpPr/>
          <p:nvPr/>
        </p:nvSpPr>
        <p:spPr>
          <a:xfrm>
            <a:off x="395536" y="34290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07120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p:txBody>
          <a:bodyPr>
            <a:normAutofit/>
          </a:bodyPr>
          <a:lstStyle/>
          <a:p>
            <a:pPr marL="0" indent="0">
              <a:buNone/>
            </a:pPr>
            <a:r>
              <a:rPr lang="en-US" altLang="ja-JP" dirty="0" smtClean="0"/>
              <a:t>In experiments with CRIB, data are </a:t>
            </a:r>
            <a:r>
              <a:rPr lang="en-US" altLang="ja-JP" dirty="0" smtClean="0"/>
              <a:t>taken </a:t>
            </a:r>
            <a:r>
              <a:rPr lang="en-US" altLang="ja-JP" dirty="0" smtClean="0"/>
              <a:t>as </a:t>
            </a:r>
            <a:r>
              <a:rPr lang="en-US" altLang="ja-JP" dirty="0" err="1" smtClean="0"/>
              <a:t>rdf</a:t>
            </a:r>
            <a:r>
              <a:rPr lang="en-US" altLang="ja-JP" dirty="0" smtClean="0"/>
              <a:t> files because of the environment of </a:t>
            </a:r>
            <a:r>
              <a:rPr lang="en-US" altLang="ja-JP" dirty="0" err="1" smtClean="0"/>
              <a:t>Anapaw</a:t>
            </a:r>
            <a:r>
              <a:rPr lang="en-US" altLang="ja-JP" dirty="0" smtClean="0"/>
              <a:t>.</a:t>
            </a:r>
          </a:p>
          <a:p>
            <a:pPr marL="0" indent="0">
              <a:buNone/>
            </a:pPr>
            <a:r>
              <a:rPr lang="en-US" altLang="ja-JP" dirty="0" smtClean="0"/>
              <a:t>You are required to convert </a:t>
            </a:r>
            <a:r>
              <a:rPr lang="en-US" altLang="ja-JP" dirty="0" err="1" smtClean="0"/>
              <a:t>rdf</a:t>
            </a:r>
            <a:r>
              <a:rPr lang="en-US" altLang="ja-JP" dirty="0" smtClean="0"/>
              <a:t> files into root files in order to analyze with ROOT.</a:t>
            </a:r>
          </a:p>
          <a:p>
            <a:pPr marL="0" indent="0">
              <a:buNone/>
            </a:pPr>
            <a:r>
              <a:rPr lang="en-US" altLang="ja-JP" dirty="0" smtClean="0"/>
              <a:t>There is a macro, “rdf2root.C” in analys2. The conversion is performed with this macro.</a:t>
            </a:r>
          </a:p>
          <a:p>
            <a:pPr marL="0" indent="0">
              <a:buNone/>
            </a:pPr>
            <a:r>
              <a:rPr lang="en-US" altLang="ja-JP" dirty="0" smtClean="0"/>
              <a:t>I explain how to convert </a:t>
            </a:r>
            <a:r>
              <a:rPr lang="en-US" altLang="ja-JP" dirty="0" err="1" smtClean="0"/>
              <a:t>rdf</a:t>
            </a:r>
            <a:r>
              <a:rPr lang="en-US" altLang="ja-JP" dirty="0" smtClean="0"/>
              <a:t> files into root files in the environment of analys2 below.</a:t>
            </a:r>
          </a:p>
        </p:txBody>
      </p:sp>
      <p:sp>
        <p:nvSpPr>
          <p:cNvPr id="6"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7" name="対角する 2 つの角を丸めた四角形 6"/>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68439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844824"/>
            <a:ext cx="8229600" cy="4525963"/>
          </a:xfrm>
        </p:spPr>
        <p:txBody>
          <a:bodyPr>
            <a:normAutofit fontScale="85000" lnSpcReduction="20000"/>
          </a:bodyPr>
          <a:lstStyle/>
          <a:p>
            <a:pPr marL="0" indent="0">
              <a:buNone/>
            </a:pPr>
            <a:r>
              <a:rPr lang="en-US" altLang="ja-JP" dirty="0" smtClean="0"/>
              <a:t>In the directory of “~/physics/rdf2root”, directories including rdf2root.C were made for each experiment.</a:t>
            </a:r>
          </a:p>
          <a:p>
            <a:pPr marL="0" indent="0">
              <a:buNone/>
            </a:pPr>
            <a:r>
              <a:rPr lang="en-US" altLang="ja-JP" dirty="0" smtClean="0"/>
              <a:t>This picture shows the example. </a:t>
            </a:r>
          </a:p>
          <a:p>
            <a:pPr marL="0" indent="0">
              <a:buNone/>
            </a:pPr>
            <a:endParaRPr lang="en-US" altLang="ja-JP" dirty="0"/>
          </a:p>
          <a:p>
            <a:pPr marL="0" indent="0">
              <a:buNone/>
            </a:pPr>
            <a:endParaRPr lang="en-US" altLang="ja-JP" dirty="0" smtClean="0"/>
          </a:p>
          <a:p>
            <a:pPr marL="0" indent="0">
              <a:buNone/>
            </a:pPr>
            <a:endParaRPr lang="en-US" altLang="ja-JP" dirty="0" smtClean="0"/>
          </a:p>
          <a:p>
            <a:pPr marL="0" indent="0">
              <a:buNone/>
            </a:pPr>
            <a:endParaRPr lang="en-US" altLang="ja-JP" dirty="0" smtClean="0"/>
          </a:p>
          <a:p>
            <a:pPr marL="0" indent="0">
              <a:buNone/>
            </a:pPr>
            <a:r>
              <a:rPr lang="en-US" altLang="ja-JP" dirty="0" smtClean="0"/>
              <a:t>For your experiment, you should make your directory by copying another directory.</a:t>
            </a:r>
          </a:p>
          <a:p>
            <a:pPr marL="0" indent="0">
              <a:buNone/>
            </a:pPr>
            <a:r>
              <a:rPr lang="en-US" altLang="ja-JP" dirty="0" smtClean="0"/>
              <a:t>View ~/physics/rdf2root/rdf2root_be10alpha/rdf2root.C. I use this file as </a:t>
            </a:r>
            <a:r>
              <a:rPr lang="en-US" altLang="ja-JP" dirty="0" smtClean="0"/>
              <a:t>an </a:t>
            </a:r>
            <a:r>
              <a:rPr lang="en-US" altLang="ja-JP" dirty="0" smtClean="0"/>
              <a:t>example.</a:t>
            </a:r>
          </a:p>
        </p:txBody>
      </p:sp>
      <p:sp>
        <p:nvSpPr>
          <p:cNvPr id="6" name="タイトル 1"/>
          <p:cNvSpPr txBox="1">
            <a:spLocks/>
          </p:cNvSpPr>
          <p:nvPr/>
        </p:nvSpPr>
        <p:spPr>
          <a:xfrm>
            <a:off x="311572" y="1143818"/>
            <a:ext cx="8652916" cy="6270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b="1" dirty="0" smtClean="0"/>
              <a:t>designate the directory for </a:t>
            </a:r>
            <a:r>
              <a:rPr lang="en-US" altLang="ja-JP" sz="2400" b="1" dirty="0" err="1" smtClean="0"/>
              <a:t>rdf</a:t>
            </a:r>
            <a:r>
              <a:rPr lang="en-US" altLang="ja-JP" sz="2400" b="1" dirty="0" smtClean="0"/>
              <a:t> files and the directory for root files</a:t>
            </a:r>
          </a:p>
        </p:txBody>
      </p:sp>
      <p:pic>
        <p:nvPicPr>
          <p:cNvPr id="6146" name="Picture 2" descr="C:\Text_crabat\rdf2root_directo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723" y="3407524"/>
            <a:ext cx="5442866" cy="902444"/>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6335956" y="3909767"/>
            <a:ext cx="2220416" cy="369332"/>
          </a:xfrm>
          <a:prstGeom prst="rect">
            <a:avLst/>
          </a:prstGeom>
          <a:noFill/>
        </p:spPr>
        <p:txBody>
          <a:bodyPr wrap="none" rtlCol="0">
            <a:spAutoFit/>
          </a:bodyPr>
          <a:lstStyle/>
          <a:p>
            <a:r>
              <a:rPr kumimoji="1" lang="en-US" altLang="ja-JP" b="1" dirty="0" smtClean="0"/>
              <a:t>In ~/physics/rdf2root</a:t>
            </a:r>
            <a:endParaRPr kumimoji="1" lang="ja-JP" altLang="en-US" b="1" dirty="0"/>
          </a:p>
        </p:txBody>
      </p:sp>
      <p:sp>
        <p:nvSpPr>
          <p:cNvPr id="9"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10" name="対角する 2 つの角を丸めた四角形 9"/>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63265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916832"/>
            <a:ext cx="8229600" cy="4525963"/>
          </a:xfrm>
        </p:spPr>
        <p:txBody>
          <a:bodyPr/>
          <a:lstStyle/>
          <a:p>
            <a:pPr marL="0" indent="0">
              <a:buNone/>
            </a:pPr>
            <a:r>
              <a:rPr lang="en-US" altLang="ja-JP" dirty="0" smtClean="0"/>
              <a:t>Change the sentence of “</a:t>
            </a:r>
            <a:r>
              <a:rPr lang="en-US" altLang="ja-JP" dirty="0" err="1" smtClean="0"/>
              <a:t>inPath</a:t>
            </a:r>
            <a:r>
              <a:rPr lang="en-US" altLang="ja-JP" dirty="0" smtClean="0"/>
              <a:t>” into your directory which includes </a:t>
            </a:r>
            <a:r>
              <a:rPr lang="en-US" altLang="ja-JP" dirty="0" err="1" smtClean="0"/>
              <a:t>rdf</a:t>
            </a:r>
            <a:r>
              <a:rPr lang="en-US" altLang="ja-JP" dirty="0" smtClean="0"/>
              <a:t> files.</a:t>
            </a:r>
          </a:p>
          <a:p>
            <a:pPr marL="0" indent="0">
              <a:buNone/>
            </a:pPr>
            <a:r>
              <a:rPr lang="en-US" altLang="ja-JP" dirty="0" smtClean="0"/>
              <a:t>Change the sentence of “</a:t>
            </a:r>
            <a:r>
              <a:rPr lang="en-US" altLang="ja-JP" dirty="0" err="1" smtClean="0"/>
              <a:t>outPath</a:t>
            </a:r>
            <a:r>
              <a:rPr lang="en-US" altLang="ja-JP" dirty="0" smtClean="0"/>
              <a:t>” into your directory planed to contain converted root files.</a:t>
            </a:r>
          </a:p>
        </p:txBody>
      </p:sp>
      <p:pic>
        <p:nvPicPr>
          <p:cNvPr id="4098" name="Picture 2" descr="C:\Text_crabat\inPat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737" y="4374396"/>
            <a:ext cx="7818526" cy="1944216"/>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1835696" y="5238492"/>
            <a:ext cx="3816424"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835696" y="5814556"/>
            <a:ext cx="5688632" cy="252028"/>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flipH="1">
            <a:off x="3723792" y="4374396"/>
            <a:ext cx="514114" cy="8394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endCxn id="16" idx="1"/>
          </p:cNvCxnSpPr>
          <p:nvPr/>
        </p:nvCxnSpPr>
        <p:spPr>
          <a:xfrm>
            <a:off x="1923976" y="6068320"/>
            <a:ext cx="87784" cy="610332"/>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751684" y="3977343"/>
            <a:ext cx="2972444" cy="369332"/>
          </a:xfrm>
          <a:prstGeom prst="rect">
            <a:avLst/>
          </a:prstGeom>
          <a:noFill/>
        </p:spPr>
        <p:txBody>
          <a:bodyPr wrap="square" rtlCol="0">
            <a:spAutoFit/>
          </a:bodyPr>
          <a:lstStyle/>
          <a:p>
            <a:r>
              <a:rPr lang="en-US" altLang="ja-JP" b="1" dirty="0" smtClean="0"/>
              <a:t>directory including </a:t>
            </a:r>
            <a:r>
              <a:rPr lang="en-US" altLang="ja-JP" b="1" dirty="0" err="1" smtClean="0"/>
              <a:t>rdf</a:t>
            </a:r>
            <a:r>
              <a:rPr lang="en-US" altLang="ja-JP" b="1" dirty="0" smtClean="0"/>
              <a:t> files</a:t>
            </a:r>
            <a:endParaRPr kumimoji="1" lang="ja-JP" altLang="en-US" b="1" dirty="0"/>
          </a:p>
        </p:txBody>
      </p:sp>
      <p:sp>
        <p:nvSpPr>
          <p:cNvPr id="16" name="テキスト ボックス 15"/>
          <p:cNvSpPr txBox="1"/>
          <p:nvPr/>
        </p:nvSpPr>
        <p:spPr>
          <a:xfrm>
            <a:off x="2011760" y="6493986"/>
            <a:ext cx="5040560" cy="369332"/>
          </a:xfrm>
          <a:prstGeom prst="rect">
            <a:avLst/>
          </a:prstGeom>
          <a:noFill/>
        </p:spPr>
        <p:txBody>
          <a:bodyPr wrap="square" rtlCol="0">
            <a:spAutoFit/>
          </a:bodyPr>
          <a:lstStyle/>
          <a:p>
            <a:r>
              <a:rPr lang="en-US" altLang="ja-JP" b="1" dirty="0" smtClean="0"/>
              <a:t>directory planed to contain converted root files</a:t>
            </a:r>
            <a:endParaRPr kumimoji="1" lang="ja-JP" altLang="en-US" b="1" dirty="0"/>
          </a:p>
        </p:txBody>
      </p:sp>
      <p:sp>
        <p:nvSpPr>
          <p:cNvPr id="15" name="テキスト ボックス 14"/>
          <p:cNvSpPr txBox="1"/>
          <p:nvPr/>
        </p:nvSpPr>
        <p:spPr>
          <a:xfrm>
            <a:off x="6588224" y="6373486"/>
            <a:ext cx="2160240" cy="369332"/>
          </a:xfrm>
          <a:prstGeom prst="rect">
            <a:avLst/>
          </a:prstGeom>
          <a:noFill/>
        </p:spPr>
        <p:txBody>
          <a:bodyPr wrap="square" rtlCol="0">
            <a:spAutoFit/>
          </a:bodyPr>
          <a:lstStyle/>
          <a:p>
            <a:r>
              <a:rPr lang="en-US" altLang="ja-JP" b="1" dirty="0" smtClean="0"/>
              <a:t>A part of </a:t>
            </a:r>
            <a:r>
              <a:rPr kumimoji="1" lang="en-US" altLang="ja-JP" b="1" dirty="0" smtClean="0"/>
              <a:t>rdf2root.C</a:t>
            </a:r>
            <a:endParaRPr kumimoji="1" lang="ja-JP" altLang="en-US" b="1" dirty="0"/>
          </a:p>
        </p:txBody>
      </p:sp>
      <p:sp>
        <p:nvSpPr>
          <p:cNvPr id="17"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18" name="対角する 2 つの角を丸めた四角形 17"/>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タイトル 1"/>
          <p:cNvSpPr txBox="1">
            <a:spLocks/>
          </p:cNvSpPr>
          <p:nvPr/>
        </p:nvSpPr>
        <p:spPr>
          <a:xfrm>
            <a:off x="311572" y="1143818"/>
            <a:ext cx="8652916" cy="6270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b="1" dirty="0" smtClean="0"/>
              <a:t>designate the directory for </a:t>
            </a:r>
            <a:r>
              <a:rPr lang="en-US" altLang="ja-JP" sz="2400" b="1" dirty="0" err="1" smtClean="0"/>
              <a:t>rdf</a:t>
            </a:r>
            <a:r>
              <a:rPr lang="en-US" altLang="ja-JP" sz="2400" b="1" dirty="0" smtClean="0"/>
              <a:t> files and the directory for root files</a:t>
            </a:r>
          </a:p>
        </p:txBody>
      </p:sp>
    </p:spTree>
    <p:extLst>
      <p:ext uri="{BB962C8B-B14F-4D97-AF65-F5344CB8AC3E}">
        <p14:creationId xmlns:p14="http://schemas.microsoft.com/office/powerpoint/2010/main" val="90577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916832"/>
            <a:ext cx="8229600" cy="4525963"/>
          </a:xfrm>
        </p:spPr>
        <p:txBody>
          <a:bodyPr>
            <a:normAutofit/>
          </a:bodyPr>
          <a:lstStyle/>
          <a:p>
            <a:pPr marL="0" indent="0">
              <a:buNone/>
            </a:pPr>
            <a:r>
              <a:rPr lang="en-US" altLang="ja-JP" sz="2400" dirty="0" smtClean="0"/>
              <a:t>The number of SSD, PSD or PPAC depends on setups.</a:t>
            </a:r>
          </a:p>
          <a:p>
            <a:pPr marL="0" indent="0">
              <a:buNone/>
            </a:pPr>
            <a:r>
              <a:rPr lang="en-US" altLang="ja-JP" sz="2400" dirty="0" smtClean="0"/>
              <a:t>There is a part you need to adjust for your experiment in rdf2root.C.</a:t>
            </a:r>
          </a:p>
          <a:p>
            <a:pPr marL="0" indent="0">
              <a:buNone/>
            </a:pPr>
            <a:r>
              <a:rPr lang="en-US" altLang="ja-JP" sz="2400" dirty="0" smtClean="0"/>
              <a:t>Adjust the part shown in the picture as your setup.</a:t>
            </a:r>
          </a:p>
          <a:p>
            <a:pPr marL="0" indent="0">
              <a:buNone/>
            </a:pPr>
            <a:endParaRPr lang="en-US" altLang="ja-JP" sz="2400" dirty="0"/>
          </a:p>
          <a:p>
            <a:pPr marL="0" indent="0">
              <a:buNone/>
            </a:pPr>
            <a:endParaRPr lang="en-US" altLang="ja-JP" sz="2400" dirty="0" smtClean="0"/>
          </a:p>
          <a:p>
            <a:pPr marL="0" indent="0">
              <a:buNone/>
            </a:pPr>
            <a:endParaRPr lang="en-US" altLang="ja-JP" sz="2400" dirty="0"/>
          </a:p>
          <a:p>
            <a:pPr marL="0" indent="0">
              <a:buNone/>
            </a:pPr>
            <a:endParaRPr lang="en-US" altLang="ja-JP" sz="2400" dirty="0" smtClean="0"/>
          </a:p>
          <a:p>
            <a:pPr marL="0" indent="0">
              <a:buNone/>
            </a:pPr>
            <a:endParaRPr lang="en-US" altLang="ja-JP" sz="24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Adjust for the setup of your experiment</a:t>
            </a:r>
          </a:p>
        </p:txBody>
      </p:sp>
      <p:pic>
        <p:nvPicPr>
          <p:cNvPr id="5122" name="Picture 2" descr="C:\Text_crabat\Ssd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4080" y="3829690"/>
            <a:ext cx="3312368" cy="1472164"/>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2499532" y="5318924"/>
            <a:ext cx="2232248" cy="369332"/>
          </a:xfrm>
          <a:prstGeom prst="rect">
            <a:avLst/>
          </a:prstGeom>
          <a:noFill/>
        </p:spPr>
        <p:txBody>
          <a:bodyPr wrap="square" rtlCol="0">
            <a:spAutoFit/>
          </a:bodyPr>
          <a:lstStyle/>
          <a:p>
            <a:r>
              <a:rPr kumimoji="1" lang="en-US" altLang="ja-JP" b="1" dirty="0" smtClean="0"/>
              <a:t>A part of rdf2root.C</a:t>
            </a:r>
            <a:endParaRPr kumimoji="1" lang="ja-JP" altLang="en-US" b="1" dirty="0"/>
          </a:p>
        </p:txBody>
      </p:sp>
      <p:cxnSp>
        <p:nvCxnSpPr>
          <p:cNvPr id="7" name="直線矢印コネクタ 6"/>
          <p:cNvCxnSpPr/>
          <p:nvPr/>
        </p:nvCxnSpPr>
        <p:spPr>
          <a:xfrm>
            <a:off x="4761620" y="3973706"/>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4761620" y="4261738"/>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4780732" y="4565772"/>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4770376" y="4837802"/>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4761620" y="5125834"/>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5868144" y="3789040"/>
            <a:ext cx="2520280" cy="369332"/>
          </a:xfrm>
          <a:prstGeom prst="rect">
            <a:avLst/>
          </a:prstGeom>
          <a:noFill/>
        </p:spPr>
        <p:txBody>
          <a:bodyPr wrap="square" rtlCol="0">
            <a:spAutoFit/>
          </a:bodyPr>
          <a:lstStyle/>
          <a:p>
            <a:r>
              <a:rPr kumimoji="1" lang="en-US" altLang="ja-JP" dirty="0" smtClean="0"/>
              <a:t>number of RF on TDC</a:t>
            </a:r>
            <a:endParaRPr kumimoji="1" lang="ja-JP" altLang="en-US" dirty="0"/>
          </a:p>
        </p:txBody>
      </p:sp>
      <p:sp>
        <p:nvSpPr>
          <p:cNvPr id="15" name="テキスト ボックス 14"/>
          <p:cNvSpPr txBox="1"/>
          <p:nvPr/>
        </p:nvSpPr>
        <p:spPr>
          <a:xfrm>
            <a:off x="5860976" y="4077072"/>
            <a:ext cx="2520280" cy="369332"/>
          </a:xfrm>
          <a:prstGeom prst="rect">
            <a:avLst/>
          </a:prstGeom>
          <a:noFill/>
        </p:spPr>
        <p:txBody>
          <a:bodyPr wrap="square" rtlCol="0">
            <a:spAutoFit/>
          </a:bodyPr>
          <a:lstStyle/>
          <a:p>
            <a:r>
              <a:rPr kumimoji="1" lang="en-US" altLang="ja-JP" dirty="0" smtClean="0"/>
              <a:t>number of PPAC</a:t>
            </a:r>
            <a:endParaRPr kumimoji="1" lang="ja-JP" altLang="en-US" dirty="0"/>
          </a:p>
        </p:txBody>
      </p:sp>
      <p:sp>
        <p:nvSpPr>
          <p:cNvPr id="16" name="テキスト ボックス 15"/>
          <p:cNvSpPr txBox="1"/>
          <p:nvPr/>
        </p:nvSpPr>
        <p:spPr>
          <a:xfrm>
            <a:off x="5849764" y="4381106"/>
            <a:ext cx="2520280" cy="369332"/>
          </a:xfrm>
          <a:prstGeom prst="rect">
            <a:avLst/>
          </a:prstGeom>
          <a:noFill/>
        </p:spPr>
        <p:txBody>
          <a:bodyPr wrap="square" rtlCol="0">
            <a:spAutoFit/>
          </a:bodyPr>
          <a:lstStyle/>
          <a:p>
            <a:r>
              <a:rPr kumimoji="1" lang="en-US" altLang="ja-JP" dirty="0" smtClean="0"/>
              <a:t>number of SSD</a:t>
            </a:r>
            <a:endParaRPr kumimoji="1" lang="ja-JP" altLang="en-US" dirty="0"/>
          </a:p>
        </p:txBody>
      </p:sp>
      <p:sp>
        <p:nvSpPr>
          <p:cNvPr id="18" name="テキスト ボックス 17"/>
          <p:cNvSpPr txBox="1"/>
          <p:nvPr/>
        </p:nvSpPr>
        <p:spPr>
          <a:xfrm>
            <a:off x="5849764" y="4932522"/>
            <a:ext cx="2520280" cy="369332"/>
          </a:xfrm>
          <a:prstGeom prst="rect">
            <a:avLst/>
          </a:prstGeom>
          <a:noFill/>
        </p:spPr>
        <p:txBody>
          <a:bodyPr wrap="square" rtlCol="0">
            <a:spAutoFit/>
          </a:bodyPr>
          <a:lstStyle/>
          <a:p>
            <a:r>
              <a:rPr lang="en-US" altLang="ja-JP" dirty="0" smtClean="0"/>
              <a:t>coin, single, pileup</a:t>
            </a:r>
            <a:endParaRPr kumimoji="1" lang="ja-JP" altLang="en-US" dirty="0"/>
          </a:p>
        </p:txBody>
      </p:sp>
      <p:sp>
        <p:nvSpPr>
          <p:cNvPr id="19" name="テキスト ボックス 18"/>
          <p:cNvSpPr txBox="1"/>
          <p:nvPr/>
        </p:nvSpPr>
        <p:spPr>
          <a:xfrm>
            <a:off x="5838800" y="4653136"/>
            <a:ext cx="2520280" cy="369332"/>
          </a:xfrm>
          <a:prstGeom prst="rect">
            <a:avLst/>
          </a:prstGeom>
          <a:noFill/>
        </p:spPr>
        <p:txBody>
          <a:bodyPr wrap="square" rtlCol="0">
            <a:spAutoFit/>
          </a:bodyPr>
          <a:lstStyle/>
          <a:p>
            <a:r>
              <a:rPr kumimoji="1" lang="en-US" altLang="ja-JP" dirty="0" smtClean="0"/>
              <a:t>number of PSD</a:t>
            </a:r>
            <a:endParaRPr kumimoji="1" lang="ja-JP" altLang="en-US" dirty="0"/>
          </a:p>
        </p:txBody>
      </p:sp>
      <p:sp>
        <p:nvSpPr>
          <p:cNvPr id="14" name="テキスト ボックス 13"/>
          <p:cNvSpPr txBox="1"/>
          <p:nvPr/>
        </p:nvSpPr>
        <p:spPr>
          <a:xfrm>
            <a:off x="5871644" y="5602848"/>
            <a:ext cx="3272356" cy="1200329"/>
          </a:xfrm>
          <a:prstGeom prst="rect">
            <a:avLst/>
          </a:prstGeom>
          <a:noFill/>
        </p:spPr>
        <p:txBody>
          <a:bodyPr wrap="square" rtlCol="0">
            <a:spAutoFit/>
          </a:bodyPr>
          <a:lstStyle/>
          <a:p>
            <a:r>
              <a:rPr kumimoji="1" lang="en-US" altLang="ja-JP" dirty="0" smtClean="0"/>
              <a:t>As valuables in Analyzer.cxx</a:t>
            </a:r>
          </a:p>
          <a:p>
            <a:r>
              <a:rPr kumimoji="1" lang="en-US" altLang="ja-JP" dirty="0" err="1" smtClean="0"/>
              <a:t>cr</a:t>
            </a:r>
            <a:r>
              <a:rPr kumimoji="1" lang="en-US" altLang="ja-JP" dirty="0" smtClean="0"/>
              <a:t>[0]…judge coin</a:t>
            </a:r>
          </a:p>
          <a:p>
            <a:r>
              <a:rPr lang="en-US" altLang="ja-JP" dirty="0" err="1" smtClean="0"/>
              <a:t>cr</a:t>
            </a:r>
            <a:r>
              <a:rPr lang="en-US" altLang="ja-JP" dirty="0" smtClean="0"/>
              <a:t>[1]…judge single</a:t>
            </a:r>
          </a:p>
          <a:p>
            <a:r>
              <a:rPr kumimoji="1" lang="en-US" altLang="ja-JP" dirty="0" err="1" smtClean="0"/>
              <a:t>cr</a:t>
            </a:r>
            <a:r>
              <a:rPr kumimoji="1" lang="en-US" altLang="ja-JP" dirty="0" smtClean="0"/>
              <a:t>[2]…judge pileup</a:t>
            </a:r>
            <a:endParaRPr kumimoji="1" lang="ja-JP" altLang="en-US" dirty="0"/>
          </a:p>
        </p:txBody>
      </p:sp>
      <p:sp>
        <p:nvSpPr>
          <p:cNvPr id="21" name="テキスト ボックス 20"/>
          <p:cNvSpPr txBox="1"/>
          <p:nvPr/>
        </p:nvSpPr>
        <p:spPr>
          <a:xfrm>
            <a:off x="107626" y="5688256"/>
            <a:ext cx="4914294" cy="1200329"/>
          </a:xfrm>
          <a:prstGeom prst="rect">
            <a:avLst/>
          </a:prstGeom>
          <a:noFill/>
        </p:spPr>
        <p:txBody>
          <a:bodyPr wrap="none" rtlCol="0">
            <a:spAutoFit/>
          </a:bodyPr>
          <a:lstStyle/>
          <a:p>
            <a:r>
              <a:rPr kumimoji="1" lang="en-US" altLang="ja-JP" dirty="0" smtClean="0"/>
              <a:t>coin…event of coincidence between PPAC and PSD</a:t>
            </a:r>
          </a:p>
          <a:p>
            <a:r>
              <a:rPr lang="en-US" altLang="ja-JP" dirty="0" smtClean="0"/>
              <a:t>single…event derived only from PPAC</a:t>
            </a:r>
          </a:p>
          <a:p>
            <a:r>
              <a:rPr kumimoji="1" lang="en-US" altLang="ja-JP" dirty="0" smtClean="0"/>
              <a:t>pileup…event that over 2 particle hit a detector </a:t>
            </a:r>
          </a:p>
          <a:p>
            <a:r>
              <a:rPr lang="en-US" altLang="ja-JP" dirty="0" smtClean="0"/>
              <a:t>at the same time</a:t>
            </a:r>
            <a:endParaRPr kumimoji="1" lang="en-US" altLang="ja-JP" dirty="0" smtClean="0"/>
          </a:p>
        </p:txBody>
      </p:sp>
      <p:sp>
        <p:nvSpPr>
          <p:cNvPr id="22"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23" name="対角する 2 つの角を丸めた四角形 22"/>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20215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57200" y="1770904"/>
            <a:ext cx="8229600" cy="4525963"/>
          </a:xfrm>
        </p:spPr>
        <p:txBody>
          <a:bodyPr>
            <a:normAutofit/>
          </a:bodyPr>
          <a:lstStyle/>
          <a:p>
            <a:pPr marL="0" indent="0">
              <a:buNone/>
            </a:pPr>
            <a:r>
              <a:rPr lang="en-US" altLang="ja-JP" sz="2000" dirty="0" smtClean="0"/>
              <a:t>You are required to write parameters such as those for calibration in </a:t>
            </a:r>
            <a:r>
              <a:rPr lang="en-US" altLang="ja-JP" sz="2000" dirty="0" err="1" smtClean="0"/>
              <a:t>sql</a:t>
            </a:r>
            <a:r>
              <a:rPr lang="en-US" altLang="ja-JP" sz="2000" dirty="0" smtClean="0"/>
              <a:t> files. </a:t>
            </a:r>
            <a:endParaRPr lang="en-US" altLang="ja-JP" sz="2000" dirty="0" smtClean="0"/>
          </a:p>
          <a:p>
            <a:pPr marL="0" indent="0">
              <a:buNone/>
            </a:pPr>
            <a:r>
              <a:rPr lang="en-US" altLang="ja-JP" sz="2000" dirty="0" smtClean="0"/>
              <a:t>I </a:t>
            </a:r>
            <a:r>
              <a:rPr lang="en-US" altLang="ja-JP" sz="2000" dirty="0" smtClean="0"/>
              <a:t>explain how to write the parameters in </a:t>
            </a:r>
            <a:r>
              <a:rPr lang="en-US" altLang="ja-JP" sz="2000" dirty="0" err="1" smtClean="0"/>
              <a:t>sql</a:t>
            </a:r>
            <a:r>
              <a:rPr lang="en-US" altLang="ja-JP" sz="2000" dirty="0" smtClean="0"/>
              <a:t> files from here.</a:t>
            </a:r>
          </a:p>
          <a:p>
            <a:pPr marL="0" indent="0">
              <a:buNone/>
            </a:pPr>
            <a:r>
              <a:rPr lang="en-US" altLang="ja-JP" sz="2000" dirty="0" smtClean="0"/>
              <a:t>There are some directories for each experiment in ~/physics/rdf-1.0.</a:t>
            </a:r>
          </a:p>
          <a:p>
            <a:pPr marL="0" indent="0">
              <a:buNone/>
            </a:pPr>
            <a:r>
              <a:rPr lang="en-US" altLang="ja-JP" sz="2000" dirty="0" smtClean="0"/>
              <a:t>You should make a directory for your experiment by copying another directory.</a:t>
            </a:r>
          </a:p>
          <a:p>
            <a:pPr marL="0" indent="0">
              <a:buNone/>
            </a:pPr>
            <a:endParaRPr lang="en-US" altLang="ja-JP" sz="2000" dirty="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Location of </a:t>
            </a:r>
            <a:r>
              <a:rPr lang="en-US" altLang="ja-JP" dirty="0" err="1" smtClean="0"/>
              <a:t>sql</a:t>
            </a:r>
            <a:r>
              <a:rPr lang="en-US" altLang="ja-JP" dirty="0" smtClean="0"/>
              <a:t> </a:t>
            </a:r>
            <a:r>
              <a:rPr lang="en-US" altLang="ja-JP" dirty="0" smtClean="0"/>
              <a:t>file</a:t>
            </a:r>
            <a:endParaRPr lang="en-US" altLang="ja-JP" dirty="0" smtClean="0"/>
          </a:p>
        </p:txBody>
      </p:sp>
      <p:pic>
        <p:nvPicPr>
          <p:cNvPr id="7171" name="Picture 3" descr="C:\Text_crabat\sql_directo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9597" y="3900126"/>
            <a:ext cx="5760997" cy="2497162"/>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7290594" y="5750957"/>
            <a:ext cx="1853406" cy="646331"/>
          </a:xfrm>
          <a:prstGeom prst="rect">
            <a:avLst/>
          </a:prstGeom>
          <a:noFill/>
        </p:spPr>
        <p:txBody>
          <a:bodyPr wrap="square" rtlCol="0">
            <a:spAutoFit/>
          </a:bodyPr>
          <a:lstStyle/>
          <a:p>
            <a:r>
              <a:rPr kumimoji="1" lang="en-US" altLang="ja-JP" b="1" dirty="0" smtClean="0"/>
              <a:t>In ~/physics/rdf-1.0</a:t>
            </a:r>
          </a:p>
        </p:txBody>
      </p:sp>
      <p:sp>
        <p:nvSpPr>
          <p:cNvPr id="9" name="タイトル 1"/>
          <p:cNvSpPr txBox="1">
            <a:spLocks/>
          </p:cNvSpPr>
          <p:nvPr/>
        </p:nvSpPr>
        <p:spPr>
          <a:xfrm>
            <a:off x="417240" y="-259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dirty="0" smtClean="0">
                <a:solidFill>
                  <a:schemeClr val="accent5">
                    <a:lumMod val="50000"/>
                  </a:schemeClr>
                </a:solidFill>
              </a:rPr>
              <a:t>Convert </a:t>
            </a:r>
            <a:r>
              <a:rPr lang="en-US" altLang="ja-JP" dirty="0" err="1" smtClean="0">
                <a:solidFill>
                  <a:schemeClr val="accent5">
                    <a:lumMod val="50000"/>
                  </a:schemeClr>
                </a:solidFill>
              </a:rPr>
              <a:t>rdf</a:t>
            </a:r>
            <a:r>
              <a:rPr lang="en-US" altLang="ja-JP" dirty="0" smtClean="0">
                <a:solidFill>
                  <a:schemeClr val="accent5">
                    <a:lumMod val="50000"/>
                  </a:schemeClr>
                </a:solidFill>
              </a:rPr>
              <a:t> file into root file</a:t>
            </a:r>
            <a:endParaRPr lang="ja-JP" altLang="en-US" dirty="0">
              <a:solidFill>
                <a:schemeClr val="accent5">
                  <a:lumMod val="50000"/>
                </a:schemeClr>
              </a:solidFill>
            </a:endParaRPr>
          </a:p>
        </p:txBody>
      </p:sp>
      <p:sp>
        <p:nvSpPr>
          <p:cNvPr id="10" name="対角する 2 つの角を丸めた四角形 9"/>
          <p:cNvSpPr/>
          <p:nvPr/>
        </p:nvSpPr>
        <p:spPr>
          <a:xfrm>
            <a:off x="395536" y="73899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72965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5424</TotalTime>
  <Words>2854</Words>
  <Application>Microsoft Office PowerPoint</Application>
  <PresentationFormat>画面に合わせる (4:3)</PresentationFormat>
  <Paragraphs>246</Paragraphs>
  <Slides>32</Slides>
  <Notes>0</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Office ​​テーマ</vt:lpstr>
      <vt:lpstr>CRIB rdf2root  CRABAT 　introductory manual</vt:lpstr>
      <vt:lpstr>Introduction</vt:lpstr>
      <vt:lpstr>Contents</vt:lpstr>
      <vt:lpstr>Convert rdf file into root file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Analyze with CRABAT</vt:lpstr>
      <vt:lpstr>Analyze with CRABAT</vt:lpstr>
      <vt:lpstr>Analyze with CRABAT</vt:lpstr>
      <vt:lpstr>Analyze with CRABAT</vt:lpstr>
      <vt:lpstr>PowerPoint プレゼンテーション</vt:lpstr>
      <vt:lpstr>Analyze with CRABAT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Anapaw　入門</dc:title>
  <dc:creator>FJ-USER</dc:creator>
  <cp:lastModifiedBy>FJ-USER</cp:lastModifiedBy>
  <cp:revision>394</cp:revision>
  <dcterms:created xsi:type="dcterms:W3CDTF">2016-02-10T06:04:19Z</dcterms:created>
  <dcterms:modified xsi:type="dcterms:W3CDTF">2016-04-10T10:25:05Z</dcterms:modified>
</cp:coreProperties>
</file>