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7" r:id="rId4"/>
    <p:sldId id="259" r:id="rId5"/>
    <p:sldId id="260" r:id="rId6"/>
    <p:sldId id="279" r:id="rId7"/>
    <p:sldId id="261" r:id="rId8"/>
    <p:sldId id="262" r:id="rId9"/>
    <p:sldId id="281" r:id="rId10"/>
    <p:sldId id="282" r:id="rId11"/>
    <p:sldId id="264" r:id="rId12"/>
    <p:sldId id="268" r:id="rId13"/>
    <p:sldId id="278" r:id="rId14"/>
    <p:sldId id="266" r:id="rId15"/>
    <p:sldId id="272" r:id="rId16"/>
    <p:sldId id="273" r:id="rId17"/>
    <p:sldId id="274" r:id="rId18"/>
    <p:sldId id="265" r:id="rId19"/>
    <p:sldId id="286" r:id="rId20"/>
    <p:sldId id="275" r:id="rId21"/>
    <p:sldId id="288" r:id="rId22"/>
    <p:sldId id="289" r:id="rId23"/>
    <p:sldId id="291" r:id="rId24"/>
    <p:sldId id="292" r:id="rId25"/>
    <p:sldId id="294" r:id="rId26"/>
    <p:sldId id="295" r:id="rId27"/>
    <p:sldId id="296" r:id="rId28"/>
    <p:sldId id="300" r:id="rId29"/>
    <p:sldId id="301" r:id="rId30"/>
    <p:sldId id="302" r:id="rId31"/>
    <p:sldId id="303"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p:scale>
          <a:sx n="75" d="100"/>
          <a:sy n="75" d="100"/>
        </p:scale>
        <p:origin x="-124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34147-DD1A-4683-8968-490DECC1D508}" type="datetimeFigureOut">
              <a:rPr kumimoji="1" lang="ja-JP" altLang="en-US" smtClean="0"/>
              <a:t>2016/3/31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F94AB-1AF4-411B-8901-FAC1B972E55B}" type="slidenum">
              <a:rPr kumimoji="1" lang="ja-JP" altLang="en-US" smtClean="0"/>
              <a:t>‹#›</a:t>
            </a:fld>
            <a:endParaRPr kumimoji="1" lang="ja-JP" altLang="en-US"/>
          </a:p>
        </p:txBody>
      </p:sp>
    </p:spTree>
    <p:extLst>
      <p:ext uri="{BB962C8B-B14F-4D97-AF65-F5344CB8AC3E}">
        <p14:creationId xmlns:p14="http://schemas.microsoft.com/office/powerpoint/2010/main" val="2919090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83678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6178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7375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4189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5959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95642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46638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0843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7210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7033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52775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02570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6000" dirty="0" smtClean="0"/>
              <a:t>CRIB </a:t>
            </a:r>
            <a:r>
              <a:rPr lang="en-US" altLang="ja-JP" sz="6000" dirty="0" err="1" smtClean="0"/>
              <a:t>Anapaw</a:t>
            </a:r>
            <a:r>
              <a:rPr lang="ja-JP" altLang="en-US" sz="6000" dirty="0"/>
              <a:t>　</a:t>
            </a:r>
            <a:r>
              <a:rPr lang="ja-JP" altLang="en-US" sz="6000" dirty="0" smtClean="0"/>
              <a:t>入門</a:t>
            </a:r>
            <a:endParaRPr kumimoji="1" lang="ja-JP" altLang="en-US" sz="6000" dirty="0"/>
          </a:p>
        </p:txBody>
      </p:sp>
      <p:sp>
        <p:nvSpPr>
          <p:cNvPr id="4" name="テキスト ボックス 3"/>
          <p:cNvSpPr txBox="1"/>
          <p:nvPr/>
        </p:nvSpPr>
        <p:spPr>
          <a:xfrm>
            <a:off x="3347864" y="3573015"/>
            <a:ext cx="4320480" cy="369332"/>
          </a:xfrm>
          <a:prstGeom prst="rect">
            <a:avLst/>
          </a:prstGeom>
          <a:noFill/>
        </p:spPr>
        <p:txBody>
          <a:bodyPr wrap="square" rtlCol="0">
            <a:spAutoFit/>
          </a:bodyPr>
          <a:lstStyle/>
          <a:p>
            <a:r>
              <a:rPr kumimoji="1" lang="en-US" altLang="ja-JP" dirty="0" smtClean="0"/>
              <a:t>2015-2016</a:t>
            </a:r>
            <a:r>
              <a:rPr kumimoji="1" lang="ja-JP" altLang="en-US" dirty="0" smtClean="0"/>
              <a:t>年 山口研究室所属 坂口裕司</a:t>
            </a:r>
            <a:endParaRPr kumimoji="1" lang="ja-JP" altLang="en-US" dirty="0"/>
          </a:p>
        </p:txBody>
      </p:sp>
    </p:spTree>
    <p:extLst>
      <p:ext uri="{BB962C8B-B14F-4D97-AF65-F5344CB8AC3E}">
        <p14:creationId xmlns:p14="http://schemas.microsoft.com/office/powerpoint/2010/main" val="914485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Text_anapaw\loop_book_start_stop_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71" y="2914953"/>
            <a:ext cx="8456613"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5886052" y="2901137"/>
            <a:ext cx="1710284" cy="303596"/>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671900" y="1412776"/>
            <a:ext cx="5204940" cy="1569660"/>
          </a:xfrm>
          <a:prstGeom prst="rect">
            <a:avLst/>
          </a:prstGeom>
          <a:noFill/>
        </p:spPr>
        <p:txBody>
          <a:bodyPr wrap="square" rtlCol="0">
            <a:spAutoFit/>
          </a:bodyPr>
          <a:lstStyle/>
          <a:p>
            <a:r>
              <a:rPr kumimoji="1" lang="en-US" altLang="ja-JP" sz="2400" dirty="0" smtClean="0"/>
              <a:t>Loop</a:t>
            </a:r>
            <a:r>
              <a:rPr lang="ja-JP" altLang="en-US" sz="2400" dirty="0" smtClean="0"/>
              <a:t>が進むごとに数字が上がっていきます</a:t>
            </a:r>
            <a:r>
              <a:rPr kumimoji="1" lang="ja-JP" altLang="en-US" sz="2400" dirty="0" smtClean="0"/>
              <a:t>。</a:t>
            </a:r>
            <a:r>
              <a:rPr lang="ja-JP" altLang="en-US" sz="2400" dirty="0" smtClean="0"/>
              <a:t>最後まで</a:t>
            </a:r>
            <a:r>
              <a:rPr lang="ja-JP" altLang="en-US" sz="2400" dirty="0"/>
              <a:t>いけば</a:t>
            </a:r>
            <a:r>
              <a:rPr lang="ja-JP" altLang="en-US" sz="2400" dirty="0" smtClean="0"/>
              <a:t>勝手に</a:t>
            </a:r>
            <a:r>
              <a:rPr lang="en-US" altLang="ja-JP" sz="2400" dirty="0" smtClean="0"/>
              <a:t>Loop</a:t>
            </a:r>
            <a:r>
              <a:rPr lang="ja-JP" altLang="en-US" sz="2400" dirty="0" smtClean="0"/>
              <a:t>は止まります。エンタキーで途中で止めることもできます。</a:t>
            </a:r>
            <a:endParaRPr kumimoji="1" lang="ja-JP" altLang="en-US" sz="2400" dirty="0"/>
          </a:p>
        </p:txBody>
      </p:sp>
      <p:sp>
        <p:nvSpPr>
          <p:cNvPr id="11" name="テキスト ボックス 10"/>
          <p:cNvSpPr txBox="1"/>
          <p:nvPr/>
        </p:nvSpPr>
        <p:spPr>
          <a:xfrm>
            <a:off x="251520" y="5301208"/>
            <a:ext cx="6840760" cy="1200329"/>
          </a:xfrm>
          <a:prstGeom prst="rect">
            <a:avLst/>
          </a:prstGeom>
          <a:noFill/>
        </p:spPr>
        <p:txBody>
          <a:bodyPr wrap="square" rtlCol="0">
            <a:spAutoFit/>
          </a:bodyPr>
          <a:lstStyle/>
          <a:p>
            <a:r>
              <a:rPr kumimoji="1" lang="ja-JP" altLang="en-US" sz="2400" dirty="0" smtClean="0"/>
              <a:t>「</a:t>
            </a:r>
            <a:r>
              <a:rPr kumimoji="1" lang="en-US" altLang="ja-JP" sz="2400" dirty="0" err="1" smtClean="0"/>
              <a:t>i</a:t>
            </a:r>
            <a:r>
              <a:rPr kumimoji="1" lang="ja-JP" altLang="en-US" sz="2400" dirty="0" smtClean="0"/>
              <a:t>」</a:t>
            </a:r>
            <a:endParaRPr kumimoji="1" lang="en-US" altLang="ja-JP" sz="2400" dirty="0" smtClean="0"/>
          </a:p>
          <a:p>
            <a:r>
              <a:rPr lang="ja-JP" altLang="en-US" sz="2400" dirty="0" smtClean="0"/>
              <a:t>で</a:t>
            </a:r>
            <a:r>
              <a:rPr lang="en-US" altLang="ja-JP" sz="2400" dirty="0" err="1" smtClean="0"/>
              <a:t>anafile</a:t>
            </a:r>
            <a:r>
              <a:rPr lang="ja-JP" altLang="en-US" sz="2400" dirty="0" smtClean="0"/>
              <a:t>で定義したヒストグラムの</a:t>
            </a:r>
            <a:r>
              <a:rPr lang="en-US" altLang="ja-JP" sz="2400" dirty="0" smtClean="0"/>
              <a:t>ID</a:t>
            </a:r>
            <a:r>
              <a:rPr lang="ja-JP" altLang="en-US" sz="2400" dirty="0" smtClean="0"/>
              <a:t>（</a:t>
            </a:r>
            <a:r>
              <a:rPr lang="en-US" altLang="ja-JP" sz="2400" dirty="0" smtClean="0"/>
              <a:t>HID</a:t>
            </a:r>
            <a:r>
              <a:rPr lang="ja-JP" altLang="en-US" sz="2400" dirty="0" smtClean="0"/>
              <a:t>）が表示されます。</a:t>
            </a:r>
            <a:endParaRPr kumimoji="1" lang="ja-JP" altLang="en-US" sz="2400" dirty="0"/>
          </a:p>
        </p:txBody>
      </p:sp>
      <p:sp>
        <p:nvSpPr>
          <p:cNvPr id="9" name="対角する 2 つの角を丸めた四角形 8"/>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907704" y="4797152"/>
            <a:ext cx="2160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717181" y="4877103"/>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
        <p:nvSpPr>
          <p:cNvPr id="14"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Tree>
    <p:extLst>
      <p:ext uri="{BB962C8B-B14F-4D97-AF65-F5344CB8AC3E}">
        <p14:creationId xmlns:p14="http://schemas.microsoft.com/office/powerpoint/2010/main" val="321010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Text_anapaw\i_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 y="1460259"/>
            <a:ext cx="8609013"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Text_anapaw\pl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86" y="2492896"/>
            <a:ext cx="4015514" cy="423750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5994" y="4310516"/>
            <a:ext cx="3419872" cy="2308324"/>
          </a:xfrm>
          <a:prstGeom prst="rect">
            <a:avLst/>
          </a:prstGeom>
          <a:noFill/>
        </p:spPr>
        <p:txBody>
          <a:bodyPr wrap="square" rtlCol="0">
            <a:spAutoFit/>
          </a:bodyPr>
          <a:lstStyle/>
          <a:p>
            <a:r>
              <a:rPr kumimoji="1" lang="ja-JP" altLang="en-US" sz="2400" dirty="0" smtClean="0"/>
              <a:t>「</a:t>
            </a:r>
            <a:r>
              <a:rPr kumimoji="1" lang="en-US" altLang="ja-JP" sz="2400" dirty="0" err="1" smtClean="0"/>
              <a:t>i</a:t>
            </a:r>
            <a:r>
              <a:rPr lang="ja-JP" altLang="en-US" sz="2400" dirty="0" smtClean="0"/>
              <a:t>」で表示されたヒストグラムの中から目的のヒストグラムを選び、</a:t>
            </a:r>
            <a:endParaRPr lang="en-US" altLang="ja-JP" sz="2400" dirty="0" smtClean="0"/>
          </a:p>
          <a:p>
            <a:r>
              <a:rPr kumimoji="1" lang="ja-JP" altLang="en-US" sz="2400" dirty="0" smtClean="0"/>
              <a:t>「</a:t>
            </a:r>
            <a:r>
              <a:rPr kumimoji="1" lang="en-US" altLang="ja-JP" sz="2400" dirty="0" err="1" smtClean="0"/>
              <a:t>ht</a:t>
            </a:r>
            <a:r>
              <a:rPr kumimoji="1" lang="en-US" altLang="ja-JP" sz="2400" dirty="0" smtClean="0"/>
              <a:t> </a:t>
            </a:r>
            <a:r>
              <a:rPr lang="en-US" altLang="ja-JP" sz="2400" dirty="0"/>
              <a:t>H</a:t>
            </a:r>
            <a:r>
              <a:rPr kumimoji="1" lang="en-US" altLang="ja-JP" sz="2400" dirty="0" smtClean="0"/>
              <a:t>ID</a:t>
            </a:r>
            <a:r>
              <a:rPr kumimoji="1" lang="ja-JP" altLang="en-US" sz="2400" dirty="0" smtClean="0"/>
              <a:t>」</a:t>
            </a:r>
            <a:endParaRPr kumimoji="1" lang="en-US" altLang="ja-JP" sz="2400" dirty="0" smtClean="0"/>
          </a:p>
          <a:p>
            <a:r>
              <a:rPr lang="ja-JP" altLang="en-US" sz="2400" dirty="0" smtClean="0"/>
              <a:t>でウィンドウにヒストグラムが表示されます。</a:t>
            </a:r>
            <a:endParaRPr kumimoji="1" lang="ja-JP" altLang="en-US" sz="2400" dirty="0"/>
          </a:p>
        </p:txBody>
      </p:sp>
      <p:sp>
        <p:nvSpPr>
          <p:cNvPr id="5" name="右矢印 4"/>
          <p:cNvSpPr/>
          <p:nvPr/>
        </p:nvSpPr>
        <p:spPr>
          <a:xfrm>
            <a:off x="3635866" y="4725144"/>
            <a:ext cx="1492619"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対角する 2 つの角を丸めた四角形 6"/>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459482" y="4281172"/>
            <a:ext cx="65613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532881" y="1123504"/>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
        <p:nvSpPr>
          <p:cNvPr id="11"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Tree>
    <p:extLst>
      <p:ext uri="{BB962C8B-B14F-4D97-AF65-F5344CB8AC3E}">
        <p14:creationId xmlns:p14="http://schemas.microsoft.com/office/powerpoint/2010/main" val="383044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772" y="821656"/>
            <a:ext cx="8229600" cy="1143000"/>
          </a:xfrm>
        </p:spPr>
        <p:txBody>
          <a:bodyPr>
            <a:normAutofit/>
          </a:bodyPr>
          <a:lstStyle/>
          <a:p>
            <a:pPr algn="l"/>
            <a:r>
              <a:rPr kumimoji="1" lang="ja-JP" altLang="en-US" sz="3600" dirty="0" smtClean="0"/>
              <a:t>コマンドの参考</a:t>
            </a:r>
            <a:endParaRPr kumimoji="1" lang="ja-JP" altLang="en-US" sz="3600" dirty="0"/>
          </a:p>
        </p:txBody>
      </p:sp>
      <p:sp>
        <p:nvSpPr>
          <p:cNvPr id="4" name="テキスト ボックス 3"/>
          <p:cNvSpPr txBox="1"/>
          <p:nvPr/>
        </p:nvSpPr>
        <p:spPr>
          <a:xfrm>
            <a:off x="695152" y="1700808"/>
            <a:ext cx="7560840" cy="1938992"/>
          </a:xfrm>
          <a:prstGeom prst="rect">
            <a:avLst/>
          </a:prstGeom>
          <a:noFill/>
        </p:spPr>
        <p:txBody>
          <a:bodyPr wrap="square" rtlCol="0">
            <a:spAutoFit/>
          </a:bodyPr>
          <a:lstStyle/>
          <a:p>
            <a:r>
              <a:rPr lang="ja-JP" altLang="en-US" sz="2400" dirty="0" smtClean="0"/>
              <a:t>コマンドを調べるには</a:t>
            </a:r>
            <a:r>
              <a:rPr lang="en-US" altLang="ja-JP" sz="2400" dirty="0" smtClean="0"/>
              <a:t>Riken RIBF </a:t>
            </a:r>
            <a:r>
              <a:rPr lang="ja-JP" altLang="en-US" sz="2400" dirty="0" smtClean="0"/>
              <a:t>のチュートリアルが参考になります。</a:t>
            </a:r>
            <a:endParaRPr lang="en-US" altLang="ja-JP" sz="2400" dirty="0" smtClean="0"/>
          </a:p>
          <a:p>
            <a:r>
              <a:rPr lang="en-US" altLang="ja-JP" sz="2400" dirty="0"/>
              <a:t>https://ribf.riken.jp/RIBFDAQ/index.php?plugin=attach&amp;refer=Tools%2FAnalysis%2FANAPAW%2FTutorial&amp;openfile=riken_guide.pdf</a:t>
            </a:r>
          </a:p>
        </p:txBody>
      </p:sp>
      <p:sp>
        <p:nvSpPr>
          <p:cNvPr id="5" name="テキスト ボックス 4"/>
          <p:cNvSpPr txBox="1"/>
          <p:nvPr/>
        </p:nvSpPr>
        <p:spPr>
          <a:xfrm>
            <a:off x="695152" y="3639800"/>
            <a:ext cx="7560840" cy="3046988"/>
          </a:xfrm>
          <a:prstGeom prst="rect">
            <a:avLst/>
          </a:prstGeom>
          <a:noFill/>
        </p:spPr>
        <p:txBody>
          <a:bodyPr wrap="square" rtlCol="0">
            <a:spAutoFit/>
          </a:bodyPr>
          <a:lstStyle/>
          <a:p>
            <a:r>
              <a:rPr kumimoji="1" lang="ja-JP" altLang="en-US" sz="2400" dirty="0" smtClean="0"/>
              <a:t>日本語のサイトも参考になります。</a:t>
            </a:r>
            <a:endParaRPr kumimoji="1" lang="en-US" altLang="ja-JP" sz="2400" dirty="0" smtClean="0"/>
          </a:p>
          <a:p>
            <a:r>
              <a:rPr lang="en-US" altLang="ja-JP" sz="2400" dirty="0"/>
              <a:t>http://be.nucl.ap.titech.ac.jp/~</a:t>
            </a:r>
            <a:r>
              <a:rPr lang="en-US" altLang="ja-JP" sz="2400" dirty="0" smtClean="0"/>
              <a:t>sako/ANAPAW/ANAPAW_command.html</a:t>
            </a:r>
          </a:p>
          <a:p>
            <a:endParaRPr lang="en-US" altLang="ja-JP" sz="2400" dirty="0" smtClean="0"/>
          </a:p>
          <a:p>
            <a:r>
              <a:rPr lang="ja-JP" altLang="en-US" sz="2400" dirty="0"/>
              <a:t>目的</a:t>
            </a:r>
            <a:r>
              <a:rPr lang="ja-JP" altLang="en-US" sz="2400" dirty="0" smtClean="0"/>
              <a:t>に応じて必要なコマンドを調べて端末から入力してみましょう。</a:t>
            </a:r>
            <a:endParaRPr lang="en-US" altLang="ja-JP" sz="2400" dirty="0" smtClean="0"/>
          </a:p>
          <a:p>
            <a:r>
              <a:rPr lang="en-US" altLang="ja-JP" sz="2400" dirty="0" err="1"/>
              <a:t>x</a:t>
            </a:r>
            <a:r>
              <a:rPr lang="en-US" altLang="ja-JP" sz="2400" dirty="0" err="1" smtClean="0"/>
              <a:t>f</a:t>
            </a:r>
            <a:r>
              <a:rPr lang="en-US" altLang="ja-JP" sz="2400" dirty="0" smtClean="0"/>
              <a:t>, opt </a:t>
            </a:r>
            <a:r>
              <a:rPr lang="en-US" altLang="ja-JP" sz="2400" dirty="0" err="1" smtClean="0"/>
              <a:t>logz</a:t>
            </a:r>
            <a:r>
              <a:rPr lang="en-US" altLang="ja-JP" sz="2400" dirty="0" smtClean="0"/>
              <a:t>, opt </a:t>
            </a:r>
            <a:r>
              <a:rPr lang="en-US" altLang="ja-JP" sz="2400" dirty="0" err="1" smtClean="0"/>
              <a:t>linz</a:t>
            </a:r>
            <a:r>
              <a:rPr lang="en-US" altLang="ja-JP" sz="2400" dirty="0" smtClean="0"/>
              <a:t>, </a:t>
            </a:r>
            <a:r>
              <a:rPr lang="en-US" altLang="ja-JP" sz="2400" dirty="0" err="1" smtClean="0"/>
              <a:t>xsta</a:t>
            </a:r>
            <a:r>
              <a:rPr lang="en-US" altLang="ja-JP" sz="2400" dirty="0" smtClean="0"/>
              <a:t>, </a:t>
            </a:r>
            <a:r>
              <a:rPr lang="en-US" altLang="ja-JP" sz="2400" dirty="0" err="1" smtClean="0"/>
              <a:t>hcut</a:t>
            </a:r>
            <a:r>
              <a:rPr lang="en-US" altLang="ja-JP" sz="2400" dirty="0" smtClean="0"/>
              <a:t>, </a:t>
            </a:r>
            <a:r>
              <a:rPr lang="en-US" altLang="ja-JP" sz="2400" dirty="0" err="1" smtClean="0"/>
              <a:t>prx</a:t>
            </a:r>
            <a:r>
              <a:rPr lang="en-US" altLang="ja-JP" sz="2400" dirty="0" smtClean="0"/>
              <a:t>…</a:t>
            </a:r>
            <a:endParaRPr lang="en-US" altLang="ja-JP" sz="2400" dirty="0"/>
          </a:p>
          <a:p>
            <a:endParaRPr kumimoji="1" lang="ja-JP" altLang="en-US" sz="2400" dirty="0"/>
          </a:p>
        </p:txBody>
      </p:sp>
      <p:sp>
        <p:nvSpPr>
          <p:cNvPr id="8" name="対角する 2 つの角を丸めた四角形 7"/>
          <p:cNvSpPr/>
          <p:nvPr/>
        </p:nvSpPr>
        <p:spPr>
          <a:xfrm>
            <a:off x="395536" y="76346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459482" y="-2434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ヒストグラムを見るまで</a:t>
            </a:r>
            <a:endParaRPr lang="ja-JP" altLang="en-US" dirty="0">
              <a:solidFill>
                <a:schemeClr val="tx2"/>
              </a:solidFill>
            </a:endParaRPr>
          </a:p>
        </p:txBody>
      </p:sp>
    </p:spTree>
    <p:extLst>
      <p:ext uri="{BB962C8B-B14F-4D97-AF65-F5344CB8AC3E}">
        <p14:creationId xmlns:p14="http://schemas.microsoft.com/office/powerpoint/2010/main" val="3610693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2"/>
                </a:solidFill>
              </a:rPr>
              <a:t>ヒストグラムを定義する</a:t>
            </a:r>
            <a:endParaRPr kumimoji="1" lang="ja-JP" altLang="en-US" dirty="0">
              <a:solidFill>
                <a:schemeClr val="tx2"/>
              </a:solidFill>
            </a:endParaRP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smtClean="0"/>
              <a:t>ヒストグラムを自分で</a:t>
            </a:r>
            <a:r>
              <a:rPr lang="ja-JP" altLang="en-US" dirty="0"/>
              <a:t>定義</a:t>
            </a:r>
            <a:r>
              <a:rPr lang="ja-JP" altLang="en-US" dirty="0" smtClean="0"/>
              <a:t>するには</a:t>
            </a:r>
            <a:endParaRPr lang="en-US" altLang="ja-JP" dirty="0" smtClean="0"/>
          </a:p>
          <a:p>
            <a:pPr marL="0" indent="0">
              <a:buNone/>
            </a:pPr>
            <a:endParaRPr lang="en-US" altLang="ja-JP" dirty="0" smtClean="0"/>
          </a:p>
          <a:p>
            <a:pPr marL="0" indent="0">
              <a:buNone/>
            </a:pPr>
            <a:r>
              <a:rPr kumimoji="1" lang="ja-JP" altLang="en-US" dirty="0" smtClean="0"/>
              <a:t>・</a:t>
            </a:r>
            <a:r>
              <a:rPr kumimoji="1" lang="en-US" altLang="ja-JP" dirty="0" err="1" smtClean="0"/>
              <a:t>anafile</a:t>
            </a:r>
            <a:r>
              <a:rPr kumimoji="1" lang="ja-JP" altLang="en-US" dirty="0" smtClean="0"/>
              <a:t>に必要となる </a:t>
            </a:r>
            <a:r>
              <a:rPr lang="en-US" altLang="ja-JP" dirty="0" smtClean="0"/>
              <a:t>Analyzer ID</a:t>
            </a:r>
            <a:r>
              <a:rPr kumimoji="1" lang="en-US" altLang="ja-JP" dirty="0" smtClean="0"/>
              <a:t>, </a:t>
            </a:r>
            <a:r>
              <a:rPr kumimoji="1" lang="ja-JP" altLang="en-US" dirty="0" smtClean="0"/>
              <a:t>検出器 </a:t>
            </a:r>
            <a:r>
              <a:rPr kumimoji="1" lang="en-US" altLang="ja-JP" dirty="0" smtClean="0"/>
              <a:t>ID, </a:t>
            </a:r>
            <a:r>
              <a:rPr kumimoji="1" lang="ja-JP" altLang="en-US" dirty="0" smtClean="0"/>
              <a:t>変数 </a:t>
            </a:r>
            <a:r>
              <a:rPr kumimoji="1" lang="en-US" altLang="ja-JP" dirty="0" smtClean="0"/>
              <a:t>ID </a:t>
            </a:r>
            <a:r>
              <a:rPr kumimoji="1" lang="ja-JP" altLang="en-US" dirty="0" smtClean="0"/>
              <a:t>を把握すること</a:t>
            </a:r>
            <a:endParaRPr kumimoji="1" lang="en-US" altLang="ja-JP" dirty="0" smtClean="0"/>
          </a:p>
          <a:p>
            <a:pPr marL="0" indent="0">
              <a:buNone/>
            </a:pPr>
            <a:r>
              <a:rPr lang="ja-JP" altLang="en-US" dirty="0" smtClean="0"/>
              <a:t>・</a:t>
            </a:r>
            <a:r>
              <a:rPr lang="en-US" altLang="ja-JP" dirty="0" err="1" smtClean="0"/>
              <a:t>anafile</a:t>
            </a:r>
            <a:r>
              <a:rPr lang="ja-JP" altLang="en-US" dirty="0" smtClean="0"/>
              <a:t>の構造を把握すること</a:t>
            </a:r>
            <a:endParaRPr lang="en-US" altLang="ja-JP" dirty="0" smtClean="0"/>
          </a:p>
          <a:p>
            <a:pPr marL="0" indent="0">
              <a:buNone/>
            </a:pPr>
            <a:r>
              <a:rPr lang="ja-JP" altLang="en-US" dirty="0" smtClean="0"/>
              <a:t>・</a:t>
            </a:r>
            <a:r>
              <a:rPr lang="en-US" altLang="ja-JP" dirty="0" smtClean="0"/>
              <a:t>gate</a:t>
            </a:r>
            <a:r>
              <a:rPr lang="ja-JP" altLang="en-US" dirty="0" smtClean="0"/>
              <a:t>の定義の仕方を把握すること</a:t>
            </a:r>
            <a:endParaRPr lang="en-US" altLang="ja-JP" dirty="0" smtClean="0"/>
          </a:p>
          <a:p>
            <a:pPr marL="0" indent="0">
              <a:buNone/>
            </a:pPr>
            <a:r>
              <a:rPr lang="ja-JP" altLang="en-US" dirty="0" smtClean="0"/>
              <a:t>・ヒストグラムの定義の仕方を把握すること</a:t>
            </a:r>
            <a:endParaRPr lang="en-US" altLang="ja-JP" dirty="0" smtClean="0"/>
          </a:p>
          <a:p>
            <a:pPr marL="0" indent="0">
              <a:buNone/>
            </a:pPr>
            <a:endParaRPr lang="en-US" altLang="ja-JP" dirty="0" smtClean="0"/>
          </a:p>
          <a:p>
            <a:pPr marL="0" indent="0">
              <a:buNone/>
            </a:pPr>
            <a:r>
              <a:rPr kumimoji="1" lang="ja-JP" altLang="en-US" dirty="0" smtClean="0"/>
              <a:t>が必要です。</a:t>
            </a:r>
            <a:endParaRPr kumimoji="1" lang="ja-JP" altLang="en-US" dirty="0"/>
          </a:p>
        </p:txBody>
      </p:sp>
      <p:sp>
        <p:nvSpPr>
          <p:cNvPr id="4" name="対角する 2 つの角を丸めた四角形 3"/>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07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1024" y="967186"/>
            <a:ext cx="8229600" cy="1143000"/>
          </a:xfrm>
        </p:spPr>
        <p:txBody>
          <a:bodyPr/>
          <a:lstStyle/>
          <a:p>
            <a:pPr algn="l"/>
            <a:r>
              <a:rPr lang="en-US" altLang="ja-JP" dirty="0" smtClean="0"/>
              <a:t>Analyzer</a:t>
            </a:r>
            <a:r>
              <a:rPr lang="ja-JP" altLang="en-US" dirty="0" smtClean="0"/>
              <a:t> </a:t>
            </a:r>
            <a:r>
              <a:rPr lang="en-US" altLang="ja-JP" dirty="0" smtClean="0"/>
              <a:t>ID</a:t>
            </a:r>
            <a:endParaRPr kumimoji="1" lang="ja-JP" altLang="en-US" dirty="0"/>
          </a:p>
        </p:txBody>
      </p:sp>
      <p:sp>
        <p:nvSpPr>
          <p:cNvPr id="3" name="コンテンツ プレースホルダー 2"/>
          <p:cNvSpPr>
            <a:spLocks noGrp="1"/>
          </p:cNvSpPr>
          <p:nvPr>
            <p:ph idx="1"/>
          </p:nvPr>
        </p:nvSpPr>
        <p:spPr>
          <a:xfrm>
            <a:off x="465832" y="1988840"/>
            <a:ext cx="8229600" cy="4525963"/>
          </a:xfrm>
        </p:spPr>
        <p:txBody>
          <a:bodyPr>
            <a:noAutofit/>
          </a:bodyPr>
          <a:lstStyle/>
          <a:p>
            <a:pPr marL="0" indent="0">
              <a:buNone/>
            </a:pPr>
            <a:r>
              <a:rPr lang="ja-JP" altLang="en-US" sz="2800" dirty="0" smtClean="0"/>
              <a:t>検出器などで</a:t>
            </a:r>
            <a:r>
              <a:rPr lang="ja-JP" altLang="en-US" sz="2800" dirty="0"/>
              <a:t>測定</a:t>
            </a:r>
            <a:r>
              <a:rPr lang="ja-JP" altLang="en-US" sz="2800" dirty="0" smtClean="0"/>
              <a:t>した物理量は用途別に</a:t>
            </a:r>
            <a:r>
              <a:rPr lang="ja-JP" altLang="en-US" sz="2800" dirty="0"/>
              <a:t>ディレクトリ「</a:t>
            </a:r>
            <a:r>
              <a:rPr lang="en-US" altLang="ja-JP" sz="2800" dirty="0" err="1"/>
              <a:t>src</a:t>
            </a:r>
            <a:r>
              <a:rPr lang="ja-JP" altLang="en-US" sz="2800" dirty="0" smtClean="0"/>
              <a:t>」</a:t>
            </a:r>
            <a:r>
              <a:rPr lang="ja-JP" altLang="en-US" sz="2800" dirty="0"/>
              <a:t>の</a:t>
            </a:r>
            <a:r>
              <a:rPr lang="en-US" altLang="ja-JP" sz="2800" dirty="0" err="1" smtClean="0"/>
              <a:t>enc_psd.f</a:t>
            </a:r>
            <a:r>
              <a:rPr lang="en-US" altLang="ja-JP" sz="2800" dirty="0"/>
              <a:t>, </a:t>
            </a:r>
            <a:r>
              <a:rPr lang="en-US" altLang="ja-JP" sz="2800" dirty="0" err="1" smtClean="0"/>
              <a:t>enc_ppac.f</a:t>
            </a:r>
            <a:r>
              <a:rPr lang="ja-JP" altLang="en-US" sz="2800" dirty="0" smtClean="0"/>
              <a:t>等のソースコード内部の変数として扱われています。</a:t>
            </a:r>
            <a:endParaRPr lang="en-US" altLang="ja-JP" sz="2800" dirty="0" smtClean="0"/>
          </a:p>
          <a:p>
            <a:pPr marL="0" indent="0">
              <a:buNone/>
            </a:pPr>
            <a:r>
              <a:rPr lang="ja-JP" altLang="en-US" sz="2800" dirty="0" smtClean="0"/>
              <a:t>ソースコード</a:t>
            </a:r>
            <a:r>
              <a:rPr lang="en-US" altLang="ja-JP" sz="2800" dirty="0"/>
              <a:t>	</a:t>
            </a:r>
            <a:r>
              <a:rPr lang="ja-JP" altLang="en-US" sz="2800" dirty="0" err="1"/>
              <a:t>に</a:t>
            </a:r>
            <a:r>
              <a:rPr lang="ja-JP" altLang="en-US" sz="2800" dirty="0" err="1" smtClean="0"/>
              <a:t>は</a:t>
            </a:r>
            <a:r>
              <a:rPr lang="ja-JP" altLang="en-US" sz="2800" dirty="0" smtClean="0"/>
              <a:t>１つずつ</a:t>
            </a:r>
            <a:r>
              <a:rPr lang="en-US" altLang="ja-JP" sz="2800" dirty="0" smtClean="0"/>
              <a:t>Analyzer</a:t>
            </a:r>
            <a:r>
              <a:rPr lang="ja-JP" altLang="en-US" sz="2800" dirty="0"/>
              <a:t> </a:t>
            </a:r>
            <a:r>
              <a:rPr lang="en-US" altLang="ja-JP" sz="2800" dirty="0" smtClean="0"/>
              <a:t>ID</a:t>
            </a:r>
            <a:r>
              <a:rPr lang="ja-JP" altLang="en-US" sz="2800" dirty="0" smtClean="0"/>
              <a:t>が割り当てられています。</a:t>
            </a:r>
            <a:endParaRPr lang="en-US" altLang="ja-JP" sz="2800" dirty="0" smtClean="0"/>
          </a:p>
          <a:p>
            <a:pPr marL="0" indent="0">
              <a:buNone/>
            </a:pPr>
            <a:r>
              <a:rPr lang="en-US" altLang="ja-JP" sz="2800" dirty="0" err="1"/>
              <a:t>anafile</a:t>
            </a:r>
            <a:r>
              <a:rPr lang="ja-JP" altLang="en-US" sz="2800" dirty="0"/>
              <a:t>でヒストグラムを定義するのに目的のソースコードの</a:t>
            </a:r>
            <a:r>
              <a:rPr lang="en-US" altLang="ja-JP" sz="2800" dirty="0"/>
              <a:t>Analyzer</a:t>
            </a:r>
            <a:r>
              <a:rPr lang="ja-JP" altLang="en-US" sz="2800" dirty="0"/>
              <a:t> </a:t>
            </a:r>
            <a:r>
              <a:rPr lang="en-US" altLang="ja-JP" sz="2800" dirty="0"/>
              <a:t>ID</a:t>
            </a:r>
            <a:r>
              <a:rPr lang="ja-JP" altLang="en-US" sz="2800" dirty="0"/>
              <a:t>は何なのか調べたいとき、または別の人が書いた</a:t>
            </a:r>
            <a:r>
              <a:rPr lang="en-US" altLang="ja-JP" sz="2800" dirty="0" err="1"/>
              <a:t>anafile</a:t>
            </a:r>
            <a:r>
              <a:rPr lang="ja-JP" altLang="en-US" sz="2800" dirty="0"/>
              <a:t>の</a:t>
            </a:r>
            <a:r>
              <a:rPr lang="en-US" altLang="ja-JP" sz="2800" dirty="0"/>
              <a:t>Analyzer</a:t>
            </a:r>
            <a:r>
              <a:rPr lang="ja-JP" altLang="en-US" sz="2800" dirty="0"/>
              <a:t> </a:t>
            </a:r>
            <a:r>
              <a:rPr lang="en-US" altLang="ja-JP" sz="2800" dirty="0"/>
              <a:t>ID</a:t>
            </a:r>
            <a:r>
              <a:rPr lang="ja-JP" altLang="en-US" sz="2800" dirty="0"/>
              <a:t>がどのソースコードを意味するのかを調べたいときは、ディレクトリ「</a:t>
            </a:r>
            <a:r>
              <a:rPr lang="en-US" altLang="ja-JP" sz="2800" dirty="0" err="1"/>
              <a:t>src</a:t>
            </a:r>
            <a:r>
              <a:rPr lang="ja-JP" altLang="en-US" sz="2800" dirty="0"/>
              <a:t>」内にある「</a:t>
            </a:r>
            <a:r>
              <a:rPr lang="en-US" altLang="ja-JP" sz="2800" dirty="0" err="1"/>
              <a:t>usersrc.f</a:t>
            </a:r>
            <a:r>
              <a:rPr lang="ja-JP" altLang="en-US" sz="2800" dirty="0"/>
              <a:t>」を参照してください。</a:t>
            </a:r>
            <a:endParaRPr lang="en-US" altLang="ja-JP" sz="2800" dirty="0"/>
          </a:p>
          <a:p>
            <a:pPr marL="0" indent="0">
              <a:buNone/>
            </a:pPr>
            <a:endParaRPr lang="en-US" altLang="ja-JP" sz="2800" dirty="0" smtClean="0"/>
          </a:p>
          <a:p>
            <a:pPr marL="0" indent="0">
              <a:buNone/>
            </a:pPr>
            <a:endParaRPr lang="en-US" altLang="ja-JP" sz="2800" dirty="0" smtClean="0"/>
          </a:p>
        </p:txBody>
      </p:sp>
      <p:sp>
        <p:nvSpPr>
          <p:cNvPr id="5" name="タイトル 1"/>
          <p:cNvSpPr txBox="1">
            <a:spLocks/>
          </p:cNvSpPr>
          <p:nvPr/>
        </p:nvSpPr>
        <p:spPr>
          <a:xfrm>
            <a:off x="430684" y="10996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6" name="対角する 2 つの角を丸めた四角形 5"/>
          <p:cNvSpPr/>
          <p:nvPr/>
        </p:nvSpPr>
        <p:spPr>
          <a:xfrm>
            <a:off x="342504" y="95882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507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53504" y="1123504"/>
            <a:ext cx="8229600" cy="1143000"/>
          </a:xfrm>
        </p:spPr>
        <p:txBody>
          <a:bodyPr/>
          <a:lstStyle/>
          <a:p>
            <a:r>
              <a:rPr lang="en-US" altLang="ja-JP" dirty="0" smtClean="0"/>
              <a:t>Analyzer</a:t>
            </a:r>
            <a:r>
              <a:rPr lang="ja-JP" altLang="en-US" dirty="0"/>
              <a:t> </a:t>
            </a:r>
            <a:r>
              <a:rPr lang="en-US" altLang="ja-JP" dirty="0" smtClean="0"/>
              <a:t>ID</a:t>
            </a:r>
            <a:r>
              <a:rPr lang="ja-JP" altLang="en-US" dirty="0" smtClean="0"/>
              <a:t>と</a:t>
            </a:r>
            <a:r>
              <a:rPr kumimoji="1" lang="ja-JP" altLang="en-US" dirty="0" smtClean="0"/>
              <a:t>ソースコード</a:t>
            </a:r>
            <a:endParaRPr kumimoji="1" lang="ja-JP" altLang="en-US" dirty="0"/>
          </a:p>
        </p:txBody>
      </p:sp>
      <p:pic>
        <p:nvPicPr>
          <p:cNvPr id="1027" name="Picture 3" descr="C:\Users\Yuji\Downloads\users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247" y="2930533"/>
            <a:ext cx="5991225" cy="30765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34024" y="6057192"/>
            <a:ext cx="2517188" cy="400110"/>
          </a:xfrm>
          <a:prstGeom prst="rect">
            <a:avLst/>
          </a:prstGeom>
          <a:noFill/>
        </p:spPr>
        <p:txBody>
          <a:bodyPr wrap="square" rtlCol="0">
            <a:spAutoFit/>
          </a:bodyPr>
          <a:lstStyle/>
          <a:p>
            <a:r>
              <a:rPr lang="en-US" altLang="ja-JP" sz="2000" b="1" dirty="0" err="1"/>
              <a:t>u</a:t>
            </a:r>
            <a:r>
              <a:rPr kumimoji="1" lang="en-US" altLang="ja-JP" sz="2000" b="1" dirty="0" err="1" smtClean="0"/>
              <a:t>sersrc.f</a:t>
            </a:r>
            <a:r>
              <a:rPr lang="ja-JP" altLang="en-US" sz="2000" b="1" dirty="0" smtClean="0"/>
              <a:t> </a:t>
            </a:r>
            <a:r>
              <a:rPr lang="ja-JP" altLang="en-US" sz="2000" b="1" dirty="0"/>
              <a:t>一</a:t>
            </a:r>
            <a:r>
              <a:rPr lang="ja-JP" altLang="en-US" sz="2000" b="1" dirty="0" smtClean="0"/>
              <a:t>部抜粋</a:t>
            </a:r>
            <a:endParaRPr kumimoji="1" lang="ja-JP" altLang="en-US" sz="2000" b="1" dirty="0"/>
          </a:p>
        </p:txBody>
      </p:sp>
      <p:sp>
        <p:nvSpPr>
          <p:cNvPr id="5" name="円/楕円 4"/>
          <p:cNvSpPr/>
          <p:nvPr/>
        </p:nvSpPr>
        <p:spPr>
          <a:xfrm>
            <a:off x="3981376" y="312520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061496" y="377327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2541216" y="3269216"/>
            <a:ext cx="144016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8" idx="2"/>
          </p:cNvCxnSpPr>
          <p:nvPr/>
        </p:nvCxnSpPr>
        <p:spPr>
          <a:xfrm>
            <a:off x="2541216" y="3701264"/>
            <a:ext cx="2520280" cy="2160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9213" y="3542438"/>
            <a:ext cx="2411759" cy="461665"/>
          </a:xfrm>
          <a:prstGeom prst="rect">
            <a:avLst/>
          </a:prstGeom>
          <a:noFill/>
        </p:spPr>
        <p:txBody>
          <a:bodyPr wrap="square" rtlCol="0">
            <a:spAutoFit/>
          </a:bodyPr>
          <a:lstStyle/>
          <a:p>
            <a:r>
              <a:rPr kumimoji="1" lang="en-US" altLang="ja-JP" sz="2400" dirty="0" smtClean="0"/>
              <a:t>Analyzer</a:t>
            </a:r>
            <a:r>
              <a:rPr lang="ja-JP" altLang="en-US" sz="2400" dirty="0" smtClean="0"/>
              <a:t> </a:t>
            </a:r>
            <a:r>
              <a:rPr lang="en-US" altLang="ja-JP" sz="2400" dirty="0" smtClean="0"/>
              <a:t>ID</a:t>
            </a:r>
            <a:r>
              <a:rPr kumimoji="1" lang="ja-JP" altLang="en-US" sz="2400" dirty="0" smtClean="0"/>
              <a:t>は、２</a:t>
            </a:r>
            <a:endParaRPr kumimoji="1" lang="ja-JP" altLang="en-US" sz="2400" dirty="0"/>
          </a:p>
        </p:txBody>
      </p:sp>
      <p:cxnSp>
        <p:nvCxnSpPr>
          <p:cNvPr id="16" name="直線コネクタ 15"/>
          <p:cNvCxnSpPr/>
          <p:nvPr/>
        </p:nvCxnSpPr>
        <p:spPr>
          <a:xfrm>
            <a:off x="4341416" y="5357448"/>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8" idx="3"/>
          </p:cNvCxnSpPr>
          <p:nvPr/>
        </p:nvCxnSpPr>
        <p:spPr>
          <a:xfrm>
            <a:off x="2285668" y="5297490"/>
            <a:ext cx="1969552" cy="1199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4004" y="4697325"/>
            <a:ext cx="2001664" cy="1200329"/>
          </a:xfrm>
          <a:prstGeom prst="rect">
            <a:avLst/>
          </a:prstGeom>
          <a:noFill/>
        </p:spPr>
        <p:txBody>
          <a:bodyPr wrap="square" rtlCol="0">
            <a:spAutoFit/>
          </a:bodyPr>
          <a:lstStyle/>
          <a:p>
            <a:r>
              <a:rPr kumimoji="1" lang="ja-JP" altLang="en-US" sz="2400" dirty="0" smtClean="0"/>
              <a:t>ソースコード</a:t>
            </a:r>
            <a:endParaRPr kumimoji="1" lang="en-US" altLang="ja-JP" sz="2400" dirty="0" smtClean="0"/>
          </a:p>
          <a:p>
            <a:r>
              <a:rPr lang="ja-JP" altLang="en-US" sz="2400" dirty="0" smtClean="0"/>
              <a:t>「</a:t>
            </a:r>
            <a:r>
              <a:rPr lang="en-US" altLang="ja-JP" sz="2400" dirty="0" err="1" smtClean="0"/>
              <a:t>enc_ppac.f</a:t>
            </a:r>
            <a:r>
              <a:rPr lang="ja-JP" altLang="en-US" sz="2400" dirty="0" smtClean="0"/>
              <a:t>」</a:t>
            </a:r>
            <a:endParaRPr lang="en-US" altLang="ja-JP" sz="2400" dirty="0" smtClean="0"/>
          </a:p>
          <a:p>
            <a:r>
              <a:rPr lang="ja-JP" altLang="en-US" sz="2400" dirty="0" smtClean="0"/>
              <a:t>が対応</a:t>
            </a:r>
            <a:r>
              <a:rPr kumimoji="1" lang="ja-JP" altLang="en-US" sz="2400" dirty="0" smtClean="0"/>
              <a:t>する。</a:t>
            </a:r>
            <a:endParaRPr kumimoji="1" lang="ja-JP" altLang="en-US" sz="2400" dirty="0"/>
          </a:p>
        </p:txBody>
      </p:sp>
      <p:sp>
        <p:nvSpPr>
          <p:cNvPr id="24"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5" name="対角する 2 つの角を丸めた四角形 24"/>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14" idx="2"/>
            <a:endCxn id="18" idx="0"/>
          </p:cNvCxnSpPr>
          <p:nvPr/>
        </p:nvCxnSpPr>
        <p:spPr>
          <a:xfrm flipH="1">
            <a:off x="1284836" y="4004103"/>
            <a:ext cx="40257" cy="693222"/>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10867" y="2231777"/>
            <a:ext cx="6525430" cy="461665"/>
          </a:xfrm>
          <a:prstGeom prst="rect">
            <a:avLst/>
          </a:prstGeom>
          <a:noFill/>
        </p:spPr>
        <p:txBody>
          <a:bodyPr wrap="square" rtlCol="0">
            <a:spAutoFit/>
          </a:bodyPr>
          <a:lstStyle/>
          <a:p>
            <a:r>
              <a:rPr lang="en-US" altLang="ja-JP" sz="2400" dirty="0" err="1" smtClean="0"/>
              <a:t>u</a:t>
            </a:r>
            <a:r>
              <a:rPr kumimoji="1" lang="en-US" altLang="ja-JP" sz="2400" dirty="0" err="1" smtClean="0"/>
              <a:t>sersrc.f</a:t>
            </a:r>
            <a:r>
              <a:rPr kumimoji="1" lang="ja-JP" altLang="en-US" sz="2400" dirty="0" smtClean="0"/>
              <a:t>を見てみると、図のようになっています。</a:t>
            </a:r>
            <a:endParaRPr kumimoji="1" lang="ja-JP" altLang="en-US" sz="2400" dirty="0"/>
          </a:p>
        </p:txBody>
      </p:sp>
    </p:spTree>
    <p:extLst>
      <p:ext uri="{BB962C8B-B14F-4D97-AF65-F5344CB8AC3E}">
        <p14:creationId xmlns:p14="http://schemas.microsoft.com/office/powerpoint/2010/main" val="104238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628" y="1417638"/>
            <a:ext cx="8229600" cy="1143000"/>
          </a:xfrm>
        </p:spPr>
        <p:txBody>
          <a:bodyPr/>
          <a:lstStyle/>
          <a:p>
            <a:pPr algn="l"/>
            <a:r>
              <a:rPr kumimoji="1" lang="ja-JP" altLang="en-US" dirty="0" smtClean="0"/>
              <a:t>検出器 </a:t>
            </a:r>
            <a:r>
              <a:rPr kumimoji="1" lang="en-US" altLang="ja-JP" dirty="0" smtClean="0"/>
              <a:t>ID, </a:t>
            </a:r>
            <a:r>
              <a:rPr kumimoji="1" lang="ja-JP" altLang="en-US" dirty="0" smtClean="0"/>
              <a:t>変数 </a:t>
            </a:r>
            <a:r>
              <a:rPr kumimoji="1" lang="en-US" altLang="ja-JP" dirty="0" smtClean="0"/>
              <a:t>ID</a:t>
            </a:r>
            <a:endParaRPr kumimoji="1" lang="ja-JP" altLang="en-US" dirty="0"/>
          </a:p>
        </p:txBody>
      </p:sp>
      <p:sp>
        <p:nvSpPr>
          <p:cNvPr id="15" name="コンテンツ プレースホルダー 2"/>
          <p:cNvSpPr>
            <a:spLocks noGrp="1"/>
          </p:cNvSpPr>
          <p:nvPr>
            <p:ph idx="1"/>
          </p:nvPr>
        </p:nvSpPr>
        <p:spPr>
          <a:xfrm>
            <a:off x="468188" y="2924944"/>
            <a:ext cx="8229600" cy="2332856"/>
          </a:xfrm>
        </p:spPr>
        <p:txBody>
          <a:bodyPr/>
          <a:lstStyle/>
          <a:p>
            <a:pPr marL="0" indent="0">
              <a:buNone/>
            </a:pPr>
            <a:r>
              <a:rPr lang="ja-JP" altLang="en-US" dirty="0" smtClean="0"/>
              <a:t>ソースコードには、検出器それぞれに割り当てられた</a:t>
            </a:r>
            <a:r>
              <a:rPr lang="en-US" altLang="ja-JP" dirty="0" smtClean="0"/>
              <a:t>ID</a:t>
            </a:r>
            <a:r>
              <a:rPr lang="ja-JP" altLang="en-US" dirty="0" smtClean="0"/>
              <a:t>と、検出器からの測定値由来の変数それぞれに割り当てられた</a:t>
            </a:r>
            <a:r>
              <a:rPr lang="en-US" altLang="ja-JP" dirty="0" smtClean="0"/>
              <a:t>ID</a:t>
            </a:r>
            <a:r>
              <a:rPr lang="ja-JP" altLang="en-US" dirty="0" smtClean="0"/>
              <a:t>が記載されています。</a:t>
            </a:r>
            <a:endParaRPr lang="en-US" altLang="ja-JP" dirty="0" smtClean="0"/>
          </a:p>
        </p:txBody>
      </p:sp>
      <p:sp>
        <p:nvSpPr>
          <p:cNvPr id="22"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3" name="対角する 2 つの角を丸めた四角形 22"/>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1583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ji\Downloads\ID_valu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17173"/>
            <a:ext cx="6336704" cy="41943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19972" y="6485274"/>
            <a:ext cx="3060340" cy="400110"/>
          </a:xfrm>
          <a:prstGeom prst="rect">
            <a:avLst/>
          </a:prstGeom>
          <a:noFill/>
        </p:spPr>
        <p:txBody>
          <a:bodyPr wrap="square" rtlCol="0">
            <a:spAutoFit/>
          </a:bodyPr>
          <a:lstStyle/>
          <a:p>
            <a:r>
              <a:rPr lang="en-US" altLang="ja-JP" sz="2000" b="1" dirty="0" err="1" smtClean="0"/>
              <a:t>e</a:t>
            </a:r>
            <a:r>
              <a:rPr kumimoji="1" lang="en-US" altLang="ja-JP" sz="2000" b="1" dirty="0" err="1" smtClean="0"/>
              <a:t>nc_ppac.f</a:t>
            </a:r>
            <a:r>
              <a:rPr kumimoji="1" lang="ja-JP" altLang="en-US" sz="2000" b="1" dirty="0" smtClean="0"/>
              <a:t>　一部抜粋</a:t>
            </a:r>
            <a:endParaRPr kumimoji="1" lang="ja-JP" altLang="en-US" sz="2000" b="1" dirty="0"/>
          </a:p>
        </p:txBody>
      </p:sp>
      <p:cxnSp>
        <p:nvCxnSpPr>
          <p:cNvPr id="6" name="直線コネクタ 5"/>
          <p:cNvCxnSpPr/>
          <p:nvPr/>
        </p:nvCxnSpPr>
        <p:spPr>
          <a:xfrm>
            <a:off x="2987824" y="3081269"/>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11" idx="0"/>
          </p:cNvCxnSpPr>
          <p:nvPr/>
        </p:nvCxnSpPr>
        <p:spPr>
          <a:xfrm flipV="1">
            <a:off x="1514574" y="3081269"/>
            <a:ext cx="2337346" cy="13378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57200" y="4419104"/>
            <a:ext cx="2114748" cy="1015663"/>
          </a:xfrm>
          <a:prstGeom prst="rect">
            <a:avLst/>
          </a:prstGeom>
          <a:noFill/>
        </p:spPr>
        <p:txBody>
          <a:bodyPr wrap="square" rtlCol="0">
            <a:spAutoFit/>
          </a:bodyPr>
          <a:lstStyle/>
          <a:p>
            <a:r>
              <a:rPr kumimoji="1" lang="en-US" altLang="ja-JP" sz="2000" dirty="0" smtClean="0"/>
              <a:t>F3</a:t>
            </a:r>
            <a:r>
              <a:rPr kumimoji="1" lang="ja-JP" altLang="en-US" sz="2000" dirty="0" smtClean="0"/>
              <a:t>チェンバーの</a:t>
            </a:r>
            <a:r>
              <a:rPr kumimoji="1" lang="en-US" altLang="ja-JP" sz="2000" dirty="0" err="1" smtClean="0"/>
              <a:t>PPACa</a:t>
            </a:r>
            <a:r>
              <a:rPr kumimoji="1" lang="ja-JP" altLang="en-US" sz="2000" dirty="0" smtClean="0"/>
              <a:t>という</a:t>
            </a:r>
            <a:endParaRPr kumimoji="1" lang="en-US" altLang="ja-JP" sz="2000" dirty="0" smtClean="0"/>
          </a:p>
          <a:p>
            <a:r>
              <a:rPr kumimoji="1" lang="ja-JP" altLang="en-US" sz="2000" dirty="0" smtClean="0"/>
              <a:t>検出器　</a:t>
            </a:r>
            <a:r>
              <a:rPr kumimoji="1" lang="en-US" altLang="ja-JP" sz="2000" dirty="0" smtClean="0"/>
              <a:t>ID</a:t>
            </a:r>
            <a:r>
              <a:rPr kumimoji="1" lang="ja-JP" altLang="en-US" sz="2000" dirty="0" smtClean="0"/>
              <a:t>は、</a:t>
            </a:r>
            <a:r>
              <a:rPr kumimoji="1" lang="en-US" altLang="ja-JP" sz="2000" dirty="0" smtClean="0"/>
              <a:t>1</a:t>
            </a:r>
            <a:endParaRPr kumimoji="1" lang="ja-JP" altLang="en-US" sz="2000" dirty="0"/>
          </a:p>
        </p:txBody>
      </p:sp>
      <p:sp>
        <p:nvSpPr>
          <p:cNvPr id="13" name="円/楕円 12"/>
          <p:cNvSpPr/>
          <p:nvPr/>
        </p:nvSpPr>
        <p:spPr>
          <a:xfrm>
            <a:off x="4860032" y="4809461"/>
            <a:ext cx="55906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2339752" y="5097493"/>
            <a:ext cx="252028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9148" y="5641385"/>
            <a:ext cx="1908596" cy="707886"/>
          </a:xfrm>
          <a:prstGeom prst="rect">
            <a:avLst/>
          </a:prstGeom>
          <a:noFill/>
        </p:spPr>
        <p:txBody>
          <a:bodyPr wrap="square" rtlCol="0">
            <a:spAutoFit/>
          </a:bodyPr>
          <a:lstStyle/>
          <a:p>
            <a:r>
              <a:rPr kumimoji="1" lang="en-US" altLang="ja-JP" sz="2000" dirty="0" smtClean="0"/>
              <a:t>X (mm)</a:t>
            </a:r>
            <a:r>
              <a:rPr kumimoji="1" lang="ja-JP" altLang="en-US" sz="2000" dirty="0" smtClean="0"/>
              <a:t>という</a:t>
            </a:r>
            <a:endParaRPr kumimoji="1" lang="en-US" altLang="ja-JP" sz="2000" dirty="0" smtClean="0"/>
          </a:p>
          <a:p>
            <a:r>
              <a:rPr kumimoji="1" lang="ja-JP" altLang="en-US" sz="2000" dirty="0" smtClean="0"/>
              <a:t>変数 </a:t>
            </a:r>
            <a:r>
              <a:rPr kumimoji="1" lang="en-US" altLang="ja-JP" sz="2000" dirty="0" smtClean="0"/>
              <a:t>ID</a:t>
            </a:r>
            <a:r>
              <a:rPr kumimoji="1" lang="ja-JP" altLang="en-US" sz="2000" dirty="0" smtClean="0"/>
              <a:t>は、</a:t>
            </a:r>
            <a:r>
              <a:rPr kumimoji="1" lang="en-US" altLang="ja-JP" sz="2000" dirty="0" smtClean="0"/>
              <a:t>24</a:t>
            </a:r>
            <a:endParaRPr kumimoji="1" lang="ja-JP" altLang="en-US" sz="2000" dirty="0"/>
          </a:p>
        </p:txBody>
      </p:sp>
      <p:sp>
        <p:nvSpPr>
          <p:cNvPr id="19" name="タイトル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0" name="対角する 2 つの角を丸めた四角形 1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359148" y="99288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検出器 </a:t>
            </a:r>
            <a:r>
              <a:rPr lang="en-US" altLang="ja-JP" dirty="0" smtClean="0"/>
              <a:t>ID, </a:t>
            </a:r>
            <a:r>
              <a:rPr lang="ja-JP" altLang="en-US" dirty="0" smtClean="0"/>
              <a:t>変数 </a:t>
            </a:r>
            <a:r>
              <a:rPr lang="en-US" altLang="ja-JP" dirty="0" smtClean="0"/>
              <a:t>ID</a:t>
            </a:r>
            <a:r>
              <a:rPr lang="ja-JP" altLang="en-US" dirty="0" smtClean="0"/>
              <a:t>とソースコード</a:t>
            </a:r>
            <a:endParaRPr lang="ja-JP" altLang="en-US" dirty="0"/>
          </a:p>
        </p:txBody>
      </p:sp>
      <p:sp>
        <p:nvSpPr>
          <p:cNvPr id="2" name="テキスト ボックス 1"/>
          <p:cNvSpPr txBox="1"/>
          <p:nvPr/>
        </p:nvSpPr>
        <p:spPr>
          <a:xfrm>
            <a:off x="130250" y="2110285"/>
            <a:ext cx="2366392" cy="1754326"/>
          </a:xfrm>
          <a:prstGeom prst="rect">
            <a:avLst/>
          </a:prstGeom>
          <a:noFill/>
        </p:spPr>
        <p:txBody>
          <a:bodyPr wrap="square" rtlCol="0">
            <a:spAutoFit/>
          </a:bodyPr>
          <a:lstStyle/>
          <a:p>
            <a:r>
              <a:rPr kumimoji="1" lang="ja-JP" altLang="en-US" dirty="0" smtClean="0"/>
              <a:t>検出器 </a:t>
            </a:r>
            <a:r>
              <a:rPr kumimoji="1" lang="en-US" altLang="ja-JP" dirty="0" smtClean="0"/>
              <a:t>ID</a:t>
            </a:r>
            <a:r>
              <a:rPr kumimoji="1" lang="ja-JP" altLang="en-US" dirty="0" smtClean="0"/>
              <a:t>と</a:t>
            </a:r>
            <a:r>
              <a:rPr lang="ja-JP" altLang="en-US" dirty="0" smtClean="0"/>
              <a:t>変数 </a:t>
            </a:r>
            <a:r>
              <a:rPr lang="en-US" altLang="ja-JP" dirty="0" smtClean="0"/>
              <a:t>ID</a:t>
            </a:r>
            <a:r>
              <a:rPr lang="ja-JP" altLang="en-US" dirty="0" smtClean="0"/>
              <a:t>は通常ソースコードの上部に記載されています。</a:t>
            </a:r>
            <a:endParaRPr lang="en-US" altLang="ja-JP" dirty="0" smtClean="0"/>
          </a:p>
          <a:p>
            <a:r>
              <a:rPr kumimoji="1" lang="en-US" altLang="ja-JP" dirty="0" err="1" smtClean="0"/>
              <a:t>enc_ppac.f</a:t>
            </a:r>
            <a:r>
              <a:rPr kumimoji="1" lang="ja-JP" altLang="en-US" dirty="0" smtClean="0"/>
              <a:t>を見てみると図のようになっています。</a:t>
            </a:r>
            <a:endParaRPr kumimoji="1" lang="ja-JP" altLang="en-US" dirty="0"/>
          </a:p>
        </p:txBody>
      </p:sp>
    </p:spTree>
    <p:extLst>
      <p:ext uri="{BB962C8B-B14F-4D97-AF65-F5344CB8AC3E}">
        <p14:creationId xmlns:p14="http://schemas.microsoft.com/office/powerpoint/2010/main" val="193540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143000"/>
          </a:xfrm>
        </p:spPr>
        <p:txBody>
          <a:bodyPr>
            <a:normAutofit/>
          </a:bodyPr>
          <a:lstStyle/>
          <a:p>
            <a:pPr algn="l"/>
            <a:r>
              <a:rPr lang="en-US" altLang="ja-JP" dirty="0" err="1"/>
              <a:t>a</a:t>
            </a:r>
            <a:r>
              <a:rPr lang="en-US" altLang="ja-JP" dirty="0" err="1" smtClean="0"/>
              <a:t>nafile</a:t>
            </a:r>
            <a:r>
              <a:rPr lang="ja-JP" altLang="en-US" dirty="0" smtClean="0"/>
              <a:t>の構造</a:t>
            </a:r>
            <a:endParaRPr kumimoji="1" lang="ja-JP" altLang="en-US" dirty="0"/>
          </a:p>
        </p:txBody>
      </p:sp>
      <p:sp>
        <p:nvSpPr>
          <p:cNvPr id="4" name="テキスト ボックス 3"/>
          <p:cNvSpPr txBox="1"/>
          <p:nvPr/>
        </p:nvSpPr>
        <p:spPr>
          <a:xfrm>
            <a:off x="729060" y="2419586"/>
            <a:ext cx="4719240" cy="3416320"/>
          </a:xfrm>
          <a:prstGeom prst="rect">
            <a:avLst/>
          </a:prstGeom>
          <a:noFill/>
        </p:spPr>
        <p:txBody>
          <a:bodyPr wrap="square" rtlCol="0">
            <a:spAutoFit/>
          </a:bodyPr>
          <a:lstStyle/>
          <a:p>
            <a:r>
              <a:rPr lang="en-US" altLang="ja-JP" sz="2400" dirty="0" err="1" smtClean="0"/>
              <a:t>anafile</a:t>
            </a:r>
            <a:r>
              <a:rPr lang="ja-JP" altLang="en-US" sz="2400" dirty="0" smtClean="0"/>
              <a:t>の構造は</a:t>
            </a:r>
            <a:endParaRPr lang="en-US" altLang="ja-JP" sz="2400" dirty="0" smtClean="0"/>
          </a:p>
          <a:p>
            <a:endParaRPr lang="en-US" altLang="ja-JP" sz="2400" dirty="0" smtClean="0"/>
          </a:p>
          <a:p>
            <a:pPr marL="342900" indent="-342900">
              <a:buFont typeface="+mj-lt"/>
              <a:buAutoNum type="circleNumDbPlain"/>
            </a:pPr>
            <a:r>
              <a:rPr lang="en-US" altLang="ja-JP" sz="2400" dirty="0" smtClean="0"/>
              <a:t>.Analyzer ID</a:t>
            </a:r>
            <a:r>
              <a:rPr lang="ja-JP" altLang="en-US" sz="2400" dirty="0" smtClean="0"/>
              <a:t>の指定部</a:t>
            </a:r>
            <a:endParaRPr lang="en-US" altLang="ja-JP" sz="2400" dirty="0"/>
          </a:p>
          <a:p>
            <a:pPr marL="342900" indent="-342900">
              <a:buFont typeface="+mj-lt"/>
              <a:buAutoNum type="circleNumDbPlain"/>
            </a:pPr>
            <a:r>
              <a:rPr lang="en-US" altLang="ja-JP" sz="2400" dirty="0" smtClean="0"/>
              <a:t>.</a:t>
            </a:r>
            <a:r>
              <a:rPr lang="en-US" altLang="ja-JP" sz="2400" dirty="0" err="1" smtClean="0"/>
              <a:t>x</a:t>
            </a:r>
            <a:r>
              <a:rPr kumimoji="1" lang="en-US" altLang="ja-JP" sz="2400" dirty="0" err="1" smtClean="0"/>
              <a:t>ygate</a:t>
            </a:r>
            <a:r>
              <a:rPr kumimoji="1" lang="ja-JP" altLang="en-US" sz="2400" dirty="0" smtClean="0"/>
              <a:t>のファイルの指定部</a:t>
            </a:r>
            <a:endParaRPr kumimoji="1" lang="en-US" altLang="ja-JP" sz="2400" dirty="0" smtClean="0"/>
          </a:p>
          <a:p>
            <a:pPr marL="342900" indent="-342900">
              <a:buFont typeface="+mj-lt"/>
              <a:buAutoNum type="circleNumDbPlain"/>
            </a:pPr>
            <a:r>
              <a:rPr lang="en-US" altLang="ja-JP" sz="2400" dirty="0" smtClean="0"/>
              <a:t>.g</a:t>
            </a:r>
            <a:r>
              <a:rPr kumimoji="1" lang="en-US" altLang="ja-JP" sz="2400" dirty="0" smtClean="0"/>
              <a:t>ate</a:t>
            </a:r>
            <a:r>
              <a:rPr lang="ja-JP" altLang="en-US" sz="2400" dirty="0" smtClean="0"/>
              <a:t>の</a:t>
            </a:r>
            <a:r>
              <a:rPr kumimoji="1" lang="ja-JP" altLang="en-US" sz="2400" dirty="0" smtClean="0"/>
              <a:t>定義部</a:t>
            </a:r>
            <a:endParaRPr lang="en-US" altLang="ja-JP" sz="2400" dirty="0"/>
          </a:p>
          <a:p>
            <a:pPr marL="342900" indent="-342900">
              <a:buFont typeface="+mj-ea"/>
              <a:buAutoNum type="circleNumDbPlain"/>
            </a:pPr>
            <a:r>
              <a:rPr kumimoji="1" lang="en-US" altLang="ja-JP" sz="2400" dirty="0" smtClean="0"/>
              <a:t>.</a:t>
            </a:r>
            <a:r>
              <a:rPr kumimoji="1" lang="ja-JP" altLang="en-US" sz="2400" dirty="0" smtClean="0"/>
              <a:t>ヒストグラムの定義部</a:t>
            </a:r>
            <a:endParaRPr kumimoji="1" lang="en-US" altLang="ja-JP" sz="2400" dirty="0" smtClean="0"/>
          </a:p>
          <a:p>
            <a:endParaRPr lang="en-US" altLang="ja-JP" sz="2400" dirty="0"/>
          </a:p>
          <a:p>
            <a:r>
              <a:rPr kumimoji="1" lang="ja-JP" altLang="en-US" sz="2400" dirty="0" smtClean="0"/>
              <a:t>となっています。</a:t>
            </a:r>
            <a:endParaRPr kumimoji="1" lang="en-US" altLang="ja-JP" sz="2400" dirty="0" smtClean="0"/>
          </a:p>
          <a:p>
            <a:endParaRPr kumimoji="1" lang="ja-JP" altLang="en-US" sz="2400" dirty="0"/>
          </a:p>
        </p:txBody>
      </p:sp>
      <p:sp>
        <p:nvSpPr>
          <p:cNvPr id="9" name="タイトル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10" name="対角する 2 つの角を丸めた四角形 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16360" y="5781534"/>
            <a:ext cx="7744072" cy="830997"/>
          </a:xfrm>
          <a:prstGeom prst="rect">
            <a:avLst/>
          </a:prstGeom>
          <a:noFill/>
        </p:spPr>
        <p:txBody>
          <a:bodyPr wrap="square" rtlCol="0">
            <a:spAutoFit/>
          </a:bodyPr>
          <a:lstStyle/>
          <a:p>
            <a:r>
              <a:rPr kumimoji="1" lang="ja-JP" altLang="en-US" sz="2400" dirty="0" smtClean="0"/>
              <a:t>ある</a:t>
            </a:r>
            <a:r>
              <a:rPr kumimoji="1" lang="en-US" altLang="ja-JP" sz="2400" dirty="0" err="1" smtClean="0"/>
              <a:t>anafile</a:t>
            </a:r>
            <a:r>
              <a:rPr lang="ja-JP" altLang="en-US" sz="2400" dirty="0" smtClean="0"/>
              <a:t>を見ながら具体的な構造と文法を見ていきましょう。</a:t>
            </a:r>
            <a:endParaRPr kumimoji="1" lang="ja-JP" altLang="en-US" sz="2400" dirty="0"/>
          </a:p>
        </p:txBody>
      </p:sp>
      <p:sp>
        <p:nvSpPr>
          <p:cNvPr id="11" name="テキスト ボックス 10"/>
          <p:cNvSpPr txBox="1"/>
          <p:nvPr/>
        </p:nvSpPr>
        <p:spPr>
          <a:xfrm>
            <a:off x="5093631" y="3008424"/>
            <a:ext cx="3628318" cy="1477328"/>
          </a:xfrm>
          <a:prstGeom prst="rect">
            <a:avLst/>
          </a:prstGeom>
          <a:noFill/>
        </p:spPr>
        <p:txBody>
          <a:bodyPr wrap="square" rtlCol="0">
            <a:spAutoFit/>
          </a:bodyPr>
          <a:lstStyle/>
          <a:p>
            <a:r>
              <a:rPr lang="ja-JP" altLang="en-US" dirty="0"/>
              <a:t>・</a:t>
            </a:r>
            <a:r>
              <a:rPr lang="en-US" altLang="ja-JP" dirty="0" smtClean="0"/>
              <a:t>g</a:t>
            </a:r>
            <a:r>
              <a:rPr kumimoji="1" lang="en-US" altLang="ja-JP" dirty="0" smtClean="0"/>
              <a:t>ate…</a:t>
            </a:r>
            <a:r>
              <a:rPr lang="ja-JP" altLang="en-US" dirty="0"/>
              <a:t>ヒストグラム</a:t>
            </a:r>
            <a:r>
              <a:rPr lang="ja-JP" altLang="en-US" dirty="0" smtClean="0"/>
              <a:t>に入れるイベントの選別作用</a:t>
            </a:r>
            <a:endParaRPr lang="en-US" altLang="ja-JP" dirty="0" smtClean="0"/>
          </a:p>
          <a:p>
            <a:r>
              <a:rPr lang="en-US" altLang="ja-JP" dirty="0" smtClean="0"/>
              <a:t>gate</a:t>
            </a:r>
            <a:r>
              <a:rPr lang="ja-JP" altLang="en-US" dirty="0" smtClean="0"/>
              <a:t>をかけることで特定の領域内の変数を伴うイベントのみがヒストグラムに詰められます。</a:t>
            </a:r>
            <a:endParaRPr kumimoji="1" lang="ja-JP" altLang="en-US" dirty="0"/>
          </a:p>
        </p:txBody>
      </p:sp>
      <p:sp>
        <p:nvSpPr>
          <p:cNvPr id="12" name="テキスト ボックス 11"/>
          <p:cNvSpPr txBox="1"/>
          <p:nvPr/>
        </p:nvSpPr>
        <p:spPr>
          <a:xfrm>
            <a:off x="5076056" y="4665910"/>
            <a:ext cx="3670527" cy="923330"/>
          </a:xfrm>
          <a:prstGeom prst="rect">
            <a:avLst/>
          </a:prstGeom>
          <a:noFill/>
        </p:spPr>
        <p:txBody>
          <a:bodyPr wrap="square" rtlCol="0">
            <a:spAutoFit/>
          </a:bodyPr>
          <a:lstStyle/>
          <a:p>
            <a:r>
              <a:rPr lang="ja-JP" altLang="en-US" dirty="0" smtClean="0"/>
              <a:t>・</a:t>
            </a:r>
            <a:r>
              <a:rPr lang="en-US" altLang="ja-JP" dirty="0" err="1" smtClean="0"/>
              <a:t>x</a:t>
            </a:r>
            <a:r>
              <a:rPr kumimoji="1" lang="en-US" altLang="ja-JP" dirty="0" err="1" smtClean="0"/>
              <a:t>ygate</a:t>
            </a:r>
            <a:r>
              <a:rPr kumimoji="1" lang="en-US" altLang="ja-JP" dirty="0" smtClean="0"/>
              <a:t>…2</a:t>
            </a:r>
            <a:r>
              <a:rPr kumimoji="1" lang="ja-JP" altLang="en-US" dirty="0" smtClean="0"/>
              <a:t>次元プロット上での</a:t>
            </a:r>
            <a:r>
              <a:rPr kumimoji="1" lang="en-US" altLang="ja-JP" dirty="0" smtClean="0"/>
              <a:t>gate</a:t>
            </a:r>
          </a:p>
          <a:p>
            <a:r>
              <a:rPr lang="ja-JP" altLang="en-US" dirty="0" smtClean="0"/>
              <a:t>「</a:t>
            </a:r>
            <a:r>
              <a:rPr lang="en-US" altLang="ja-JP" dirty="0" err="1" smtClean="0"/>
              <a:t>hcut</a:t>
            </a:r>
            <a:r>
              <a:rPr lang="ja-JP" altLang="en-US" dirty="0" smtClean="0"/>
              <a:t>」というコマンドを参照してください。</a:t>
            </a:r>
            <a:endParaRPr kumimoji="1" lang="ja-JP" altLang="en-US" dirty="0"/>
          </a:p>
        </p:txBody>
      </p:sp>
    </p:spTree>
    <p:extLst>
      <p:ext uri="{BB962C8B-B14F-4D97-AF65-F5344CB8AC3E}">
        <p14:creationId xmlns:p14="http://schemas.microsoft.com/office/powerpoint/2010/main" val="2998424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917848"/>
            <a:ext cx="8229600" cy="1143000"/>
          </a:xfrm>
        </p:spPr>
        <p:txBody>
          <a:bodyPr>
            <a:normAutofit/>
          </a:bodyPr>
          <a:lstStyle/>
          <a:p>
            <a:pPr algn="l"/>
            <a:r>
              <a:rPr lang="en-US" altLang="ja-JP" dirty="0" err="1"/>
              <a:t>a</a:t>
            </a:r>
            <a:r>
              <a:rPr lang="en-US" altLang="ja-JP" dirty="0" err="1" smtClean="0"/>
              <a:t>nafile</a:t>
            </a:r>
            <a:r>
              <a:rPr lang="ja-JP" altLang="en-US" dirty="0" smtClean="0"/>
              <a:t>の構造</a:t>
            </a:r>
            <a:endParaRPr kumimoji="1" lang="ja-JP" altLang="en-US" dirty="0"/>
          </a:p>
        </p:txBody>
      </p:sp>
      <p:sp>
        <p:nvSpPr>
          <p:cNvPr id="9" name="タイトル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10" name="対角する 2 つの角を丸めた四角形 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C:\Users\Yuji\Downloads\anafil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1" y="1938338"/>
            <a:ext cx="2486025" cy="4162425"/>
          </a:xfrm>
          <a:prstGeom prst="rect">
            <a:avLst/>
          </a:prstGeom>
          <a:noFill/>
          <a:extLst>
            <a:ext uri="{909E8E84-426E-40DD-AFC4-6F175D3DCCD1}">
              <a14:hiddenFill xmlns:a14="http://schemas.microsoft.com/office/drawing/2010/main">
                <a:solidFill>
                  <a:srgbClr val="FFFFFF"/>
                </a:solidFill>
              </a14:hiddenFill>
            </a:ext>
          </a:extLst>
        </p:spPr>
      </p:pic>
      <p:sp>
        <p:nvSpPr>
          <p:cNvPr id="8" name="右中かっこ 7"/>
          <p:cNvSpPr/>
          <p:nvPr/>
        </p:nvSpPr>
        <p:spPr>
          <a:xfrm>
            <a:off x="827584" y="2230803"/>
            <a:ext cx="216024" cy="136815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a:stCxn id="8" idx="1"/>
            <a:endCxn id="12" idx="1"/>
          </p:cNvCxnSpPr>
          <p:nvPr/>
        </p:nvCxnSpPr>
        <p:spPr>
          <a:xfrm flipV="1">
            <a:off x="1043608" y="2230803"/>
            <a:ext cx="2598688" cy="6840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642296" y="2046137"/>
            <a:ext cx="4392612" cy="369332"/>
          </a:xfrm>
          <a:prstGeom prst="rect">
            <a:avLst/>
          </a:prstGeom>
          <a:noFill/>
        </p:spPr>
        <p:txBody>
          <a:bodyPr wrap="square" rtlCol="0">
            <a:spAutoFit/>
          </a:bodyPr>
          <a:lstStyle/>
          <a:p>
            <a:r>
              <a:rPr kumimoji="1" lang="ja-JP" altLang="en-US" dirty="0" smtClean="0"/>
              <a:t>①</a:t>
            </a:r>
            <a:r>
              <a:rPr kumimoji="1" lang="en-US" altLang="ja-JP" b="1" dirty="0" smtClean="0"/>
              <a:t>.Analyzer ID</a:t>
            </a:r>
            <a:r>
              <a:rPr lang="ja-JP" altLang="en-US" b="1" dirty="0"/>
              <a:t> の</a:t>
            </a:r>
            <a:r>
              <a:rPr kumimoji="1" lang="ja-JP" altLang="en-US" b="1" dirty="0" smtClean="0"/>
              <a:t>指定部</a:t>
            </a:r>
            <a:endParaRPr kumimoji="1" lang="ja-JP" altLang="en-US" b="1" dirty="0"/>
          </a:p>
        </p:txBody>
      </p:sp>
      <p:sp>
        <p:nvSpPr>
          <p:cNvPr id="14" name="テキスト ボックス 13"/>
          <p:cNvSpPr txBox="1"/>
          <p:nvPr/>
        </p:nvSpPr>
        <p:spPr>
          <a:xfrm>
            <a:off x="3635772" y="2914879"/>
            <a:ext cx="5040684" cy="369332"/>
          </a:xfrm>
          <a:prstGeom prst="rect">
            <a:avLst/>
          </a:prstGeom>
          <a:noFill/>
        </p:spPr>
        <p:txBody>
          <a:bodyPr wrap="square" rtlCol="0">
            <a:spAutoFit/>
          </a:bodyPr>
          <a:lstStyle/>
          <a:p>
            <a:r>
              <a:rPr kumimoji="1" lang="ja-JP" altLang="en-US" dirty="0" smtClean="0"/>
              <a:t>②</a:t>
            </a:r>
            <a:r>
              <a:rPr kumimoji="1" lang="en-US" altLang="ja-JP" dirty="0" smtClean="0"/>
              <a:t>.</a:t>
            </a:r>
            <a:r>
              <a:rPr lang="ja-JP" altLang="en-US" dirty="0"/>
              <a:t> </a:t>
            </a:r>
            <a:r>
              <a:rPr lang="en-US" altLang="ja-JP" dirty="0" err="1" smtClean="0"/>
              <a:t>x</a:t>
            </a:r>
            <a:r>
              <a:rPr lang="en-US" altLang="ja-JP" b="1" dirty="0" err="1" smtClean="0"/>
              <a:t>ygate</a:t>
            </a:r>
            <a:r>
              <a:rPr lang="en-US" altLang="ja-JP" b="1" dirty="0" smtClean="0"/>
              <a:t> </a:t>
            </a:r>
            <a:r>
              <a:rPr lang="ja-JP" altLang="en-US" b="1" dirty="0" smtClean="0"/>
              <a:t>のファイルの指定部</a:t>
            </a:r>
            <a:endParaRPr kumimoji="1" lang="ja-JP" altLang="en-US" b="1" dirty="0"/>
          </a:p>
        </p:txBody>
      </p:sp>
      <p:sp>
        <p:nvSpPr>
          <p:cNvPr id="15" name="右中かっこ 14"/>
          <p:cNvSpPr/>
          <p:nvPr/>
        </p:nvSpPr>
        <p:spPr>
          <a:xfrm>
            <a:off x="1460636" y="4382608"/>
            <a:ext cx="231043" cy="59293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コネクタ 15"/>
          <p:cNvCxnSpPr>
            <a:stCxn id="15" idx="1"/>
            <a:endCxn id="14" idx="1"/>
          </p:cNvCxnSpPr>
          <p:nvPr/>
        </p:nvCxnSpPr>
        <p:spPr>
          <a:xfrm flipV="1">
            <a:off x="1691679" y="3099545"/>
            <a:ext cx="1944093" cy="15795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右中かっこ 16"/>
          <p:cNvSpPr/>
          <p:nvPr/>
        </p:nvSpPr>
        <p:spPr>
          <a:xfrm>
            <a:off x="2246215" y="5140177"/>
            <a:ext cx="171984" cy="92206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a:stCxn id="17" idx="1"/>
            <a:endCxn id="21" idx="1"/>
          </p:cNvCxnSpPr>
          <p:nvPr/>
        </p:nvCxnSpPr>
        <p:spPr>
          <a:xfrm flipV="1">
            <a:off x="2418199" y="4019551"/>
            <a:ext cx="1217573" cy="15816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635772" y="3834885"/>
            <a:ext cx="3240484" cy="369332"/>
          </a:xfrm>
          <a:prstGeom prst="rect">
            <a:avLst/>
          </a:prstGeom>
          <a:noFill/>
        </p:spPr>
        <p:txBody>
          <a:bodyPr wrap="square" rtlCol="0">
            <a:spAutoFit/>
          </a:bodyPr>
          <a:lstStyle/>
          <a:p>
            <a:r>
              <a:rPr lang="ja-JP" altLang="en-US" dirty="0"/>
              <a:t>③</a:t>
            </a:r>
            <a:r>
              <a:rPr kumimoji="1" lang="en-US" altLang="ja-JP" dirty="0" smtClean="0"/>
              <a:t>.</a:t>
            </a:r>
            <a:r>
              <a:rPr lang="ja-JP" altLang="en-US" dirty="0" smtClean="0"/>
              <a:t> </a:t>
            </a:r>
            <a:r>
              <a:rPr lang="en-US" altLang="ja-JP" b="1" dirty="0" smtClean="0"/>
              <a:t>gate</a:t>
            </a:r>
            <a:r>
              <a:rPr lang="ja-JP" altLang="en-US" b="1" dirty="0" smtClean="0"/>
              <a:t>の定義部</a:t>
            </a:r>
            <a:endParaRPr kumimoji="1" lang="ja-JP" altLang="en-US" b="1" dirty="0"/>
          </a:p>
        </p:txBody>
      </p:sp>
      <p:sp>
        <p:nvSpPr>
          <p:cNvPr id="22" name="テキスト ボックス 21"/>
          <p:cNvSpPr txBox="1"/>
          <p:nvPr/>
        </p:nvSpPr>
        <p:spPr>
          <a:xfrm>
            <a:off x="457200" y="6306121"/>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a:t>から</a:t>
            </a:r>
            <a:r>
              <a:rPr lang="ja-JP" altLang="en-US" b="1" dirty="0" smtClean="0"/>
              <a:t>抜粋</a:t>
            </a:r>
            <a:endParaRPr kumimoji="1" lang="ja-JP" altLang="en-US" b="1" dirty="0"/>
          </a:p>
        </p:txBody>
      </p:sp>
      <p:pic>
        <p:nvPicPr>
          <p:cNvPr id="24" name="Picture 3" descr="C:\Users\Yuji\Downloads\anafil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716" y="5245927"/>
            <a:ext cx="5630608" cy="158417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3635202" y="4729490"/>
            <a:ext cx="3424695" cy="369332"/>
          </a:xfrm>
          <a:prstGeom prst="rect">
            <a:avLst/>
          </a:prstGeom>
          <a:noFill/>
        </p:spPr>
        <p:txBody>
          <a:bodyPr wrap="square" rtlCol="0">
            <a:spAutoFit/>
          </a:bodyPr>
          <a:lstStyle/>
          <a:p>
            <a:r>
              <a:rPr lang="ja-JP" altLang="en-US" dirty="0" smtClean="0"/>
              <a:t>④</a:t>
            </a:r>
            <a:r>
              <a:rPr lang="en-US" altLang="ja-JP" dirty="0" smtClean="0"/>
              <a:t>.</a:t>
            </a:r>
            <a:r>
              <a:rPr lang="ja-JP" altLang="en-US" dirty="0"/>
              <a:t> </a:t>
            </a:r>
            <a:r>
              <a:rPr lang="ja-JP" altLang="en-US" b="1" dirty="0" smtClean="0"/>
              <a:t>ヒストグラムの定義部</a:t>
            </a:r>
            <a:endParaRPr kumimoji="1" lang="ja-JP" altLang="en-US" b="1" dirty="0"/>
          </a:p>
        </p:txBody>
      </p:sp>
      <p:sp>
        <p:nvSpPr>
          <p:cNvPr id="33" name="右中かっこ 32"/>
          <p:cNvSpPr/>
          <p:nvPr/>
        </p:nvSpPr>
        <p:spPr>
          <a:xfrm rot="10800000">
            <a:off x="3151244" y="5245926"/>
            <a:ext cx="340635" cy="15877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0" name="カギ線コネクタ 39"/>
          <p:cNvCxnSpPr>
            <a:stCxn id="33" idx="1"/>
            <a:endCxn id="32" idx="1"/>
          </p:cNvCxnSpPr>
          <p:nvPr/>
        </p:nvCxnSpPr>
        <p:spPr>
          <a:xfrm flipV="1">
            <a:off x="3151244" y="4914156"/>
            <a:ext cx="483958" cy="1125638"/>
          </a:xfrm>
          <a:prstGeom prst="bentConnector3">
            <a:avLst>
              <a:gd name="adj1" fmla="val -248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6813228" y="2865388"/>
            <a:ext cx="2330772" cy="2308324"/>
          </a:xfrm>
          <a:prstGeom prst="rect">
            <a:avLst/>
          </a:prstGeom>
          <a:noFill/>
        </p:spPr>
        <p:txBody>
          <a:bodyPr wrap="square" rtlCol="0">
            <a:spAutoFit/>
          </a:bodyPr>
          <a:lstStyle/>
          <a:p>
            <a:r>
              <a:rPr lang="ja-JP" altLang="en-US" dirty="0" smtClean="0"/>
              <a:t>③</a:t>
            </a:r>
            <a:r>
              <a:rPr lang="en-US" altLang="ja-JP" dirty="0"/>
              <a:t>.</a:t>
            </a:r>
            <a:r>
              <a:rPr lang="ja-JP" altLang="en-US" dirty="0"/>
              <a:t> </a:t>
            </a:r>
            <a:r>
              <a:rPr lang="en-US" altLang="ja-JP" b="1" dirty="0"/>
              <a:t>gate</a:t>
            </a:r>
            <a:r>
              <a:rPr lang="ja-JP" altLang="en-US" b="1" dirty="0"/>
              <a:t>の</a:t>
            </a:r>
            <a:r>
              <a:rPr lang="ja-JP" altLang="en-US" b="1" dirty="0" smtClean="0"/>
              <a:t>定義部</a:t>
            </a:r>
            <a:endParaRPr lang="en-US" altLang="ja-JP" b="1" dirty="0" smtClean="0"/>
          </a:p>
          <a:p>
            <a:r>
              <a:rPr lang="ja-JP" altLang="en-US" dirty="0"/>
              <a:t>と</a:t>
            </a:r>
          </a:p>
          <a:p>
            <a:r>
              <a:rPr lang="ja-JP" altLang="en-US" dirty="0"/>
              <a:t>④</a:t>
            </a:r>
            <a:r>
              <a:rPr lang="en-US" altLang="ja-JP" dirty="0"/>
              <a:t>.</a:t>
            </a:r>
            <a:r>
              <a:rPr lang="ja-JP" altLang="en-US" dirty="0"/>
              <a:t> </a:t>
            </a:r>
            <a:r>
              <a:rPr lang="ja-JP" altLang="en-US" b="1" dirty="0"/>
              <a:t>ヒストグラムの定義部</a:t>
            </a:r>
          </a:p>
          <a:p>
            <a:r>
              <a:rPr kumimoji="1" lang="ja-JP" altLang="en-US" dirty="0" err="1" smtClean="0"/>
              <a:t>での</a:t>
            </a:r>
            <a:r>
              <a:rPr kumimoji="1" lang="ja-JP" altLang="en-US" dirty="0" smtClean="0"/>
              <a:t>決まりを理解すれば大体のことができるので、この二つを以下で説明します</a:t>
            </a:r>
            <a:r>
              <a:rPr kumimoji="1" lang="en-US" altLang="ja-JP" dirty="0" smtClean="0"/>
              <a:t>.</a:t>
            </a:r>
            <a:endParaRPr kumimoji="1" lang="ja-JP" altLang="en-US" dirty="0"/>
          </a:p>
        </p:txBody>
      </p:sp>
    </p:spTree>
    <p:extLst>
      <p:ext uri="{BB962C8B-B14F-4D97-AF65-F5344CB8AC3E}">
        <p14:creationId xmlns:p14="http://schemas.microsoft.com/office/powerpoint/2010/main" val="395955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77500" lnSpcReduction="20000"/>
          </a:bodyPr>
          <a:lstStyle/>
          <a:p>
            <a:pPr marL="0" indent="0">
              <a:buNone/>
            </a:pPr>
            <a:r>
              <a:rPr kumimoji="1" lang="en-US" altLang="ja-JP" dirty="0" err="1" smtClean="0"/>
              <a:t>Anapaw</a:t>
            </a:r>
            <a:r>
              <a:rPr lang="ja-JP" altLang="en-US" dirty="0" smtClean="0"/>
              <a:t>の経験と知識がない</a:t>
            </a:r>
            <a:r>
              <a:rPr kumimoji="1" lang="ja-JP" altLang="en-US" dirty="0" smtClean="0"/>
              <a:t>方を読者に想定しています。</a:t>
            </a:r>
            <a:endParaRPr kumimoji="1" lang="en-US" altLang="ja-JP" dirty="0" smtClean="0"/>
          </a:p>
          <a:p>
            <a:pPr marL="0" indent="0">
              <a:buNone/>
            </a:pPr>
            <a:r>
              <a:rPr lang="ja-JP" altLang="en-US" dirty="0" smtClean="0"/>
              <a:t>この説明書によって、</a:t>
            </a:r>
            <a:r>
              <a:rPr lang="en-US" altLang="ja-JP" dirty="0" smtClean="0"/>
              <a:t>CRIB</a:t>
            </a:r>
            <a:r>
              <a:rPr lang="ja-JP" altLang="en-US" dirty="0" smtClean="0"/>
              <a:t>の環境における</a:t>
            </a:r>
            <a:r>
              <a:rPr lang="en-US" altLang="ja-JP" dirty="0" err="1" smtClean="0"/>
              <a:t>Anapaw</a:t>
            </a:r>
            <a:r>
              <a:rPr lang="ja-JP" altLang="en-US" dirty="0"/>
              <a:t>のため</a:t>
            </a:r>
            <a:r>
              <a:rPr lang="ja-JP" altLang="en-US" dirty="0" smtClean="0"/>
              <a:t>のコマンドライン上での動かし方、ヒストグラムの定義の仕方、変数の追い方の初歩が説明されています。</a:t>
            </a:r>
            <a:endParaRPr lang="en-US" altLang="ja-JP" dirty="0" smtClean="0"/>
          </a:p>
          <a:p>
            <a:pPr marL="0" indent="0">
              <a:buNone/>
            </a:pPr>
            <a:r>
              <a:rPr lang="ja-JP" altLang="en-US" dirty="0" smtClean="0"/>
              <a:t>著者の</a:t>
            </a:r>
            <a:r>
              <a:rPr lang="en-US" altLang="ja-JP" dirty="0" smtClean="0"/>
              <a:t>PC</a:t>
            </a:r>
            <a:r>
              <a:rPr lang="ja-JP" altLang="en-US" dirty="0" smtClean="0"/>
              <a:t>環境で説明用の画像などが作られていますが、</a:t>
            </a:r>
            <a:r>
              <a:rPr lang="en-US" altLang="ja-JP" dirty="0" smtClean="0"/>
              <a:t>CRIB</a:t>
            </a:r>
            <a:r>
              <a:rPr lang="ja-JP" altLang="en-US" dirty="0" smtClean="0"/>
              <a:t>の</a:t>
            </a:r>
            <a:r>
              <a:rPr lang="en-US" altLang="ja-JP" dirty="0" smtClean="0"/>
              <a:t>PC</a:t>
            </a:r>
            <a:r>
              <a:rPr lang="ja-JP" altLang="en-US" dirty="0" smtClean="0"/>
              <a:t>と環境に大差はないので、この説明書と同じような操作で</a:t>
            </a:r>
            <a:r>
              <a:rPr lang="en-US" altLang="ja-JP" dirty="0" smtClean="0"/>
              <a:t>CRIB</a:t>
            </a:r>
            <a:r>
              <a:rPr lang="ja-JP" altLang="en-US" dirty="0" smtClean="0"/>
              <a:t>の</a:t>
            </a:r>
            <a:r>
              <a:rPr lang="en-US" altLang="ja-JP" dirty="0" err="1" smtClean="0"/>
              <a:t>Anapaw</a:t>
            </a:r>
            <a:r>
              <a:rPr lang="ja-JP" altLang="en-US" dirty="0" smtClean="0"/>
              <a:t>は動くはずです。</a:t>
            </a:r>
            <a:endParaRPr lang="en-US" altLang="ja-JP" dirty="0" smtClean="0"/>
          </a:p>
          <a:p>
            <a:pPr marL="0" indent="0">
              <a:buNone/>
            </a:pPr>
            <a:r>
              <a:rPr lang="ja-JP" altLang="en-US" dirty="0" smtClean="0"/>
              <a:t>ディレクトリ構造やファイル名やソース</a:t>
            </a:r>
            <a:r>
              <a:rPr lang="ja-JP" altLang="en-US" dirty="0"/>
              <a:t>コード</a:t>
            </a:r>
            <a:r>
              <a:rPr lang="ja-JP" altLang="en-US" dirty="0" smtClean="0"/>
              <a:t>は</a:t>
            </a:r>
            <a:r>
              <a:rPr lang="en-US" altLang="ja-JP" dirty="0" smtClean="0"/>
              <a:t>2015</a:t>
            </a:r>
            <a:r>
              <a:rPr lang="ja-JP" altLang="en-US" dirty="0" smtClean="0"/>
              <a:t>年の</a:t>
            </a:r>
            <a:r>
              <a:rPr lang="en-US" altLang="ja-JP" dirty="0" smtClean="0"/>
              <a:t>CRIB</a:t>
            </a:r>
            <a:r>
              <a:rPr lang="ja-JP" altLang="en-US" dirty="0" smtClean="0"/>
              <a:t>のものを想定しています。</a:t>
            </a:r>
            <a:endParaRPr lang="en-US" altLang="ja-JP" dirty="0" smtClean="0"/>
          </a:p>
          <a:p>
            <a:pPr marL="0" indent="0">
              <a:buNone/>
            </a:pPr>
            <a:r>
              <a:rPr lang="ja-JP" altLang="en-US" dirty="0" smtClean="0"/>
              <a:t>口伝の</a:t>
            </a:r>
            <a:r>
              <a:rPr lang="en-US" altLang="ja-JP" dirty="0" smtClean="0"/>
              <a:t>CRIB</a:t>
            </a:r>
            <a:r>
              <a:rPr lang="ja-JP" altLang="en-US" dirty="0"/>
              <a:t> </a:t>
            </a:r>
            <a:r>
              <a:rPr lang="en-US" altLang="ja-JP" dirty="0" err="1" smtClean="0"/>
              <a:t>Anapaw</a:t>
            </a:r>
            <a:r>
              <a:rPr lang="ja-JP" altLang="en-US" dirty="0" smtClean="0"/>
              <a:t>を文章化したもので、著者が推測しながら理解したものを多く含んでおり、間違いがある可能性が高いです。間違いを見つけたら、この説明書を訂正してもらい、代々後輩へと引き継いでもらえたら幸いです。</a:t>
            </a:r>
            <a:endParaRPr lang="en-US" altLang="ja-JP" dirty="0" smtClean="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412482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5" name="対角する 2 つの角を丸めた四角形 2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Yuji\Downloads\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532" y="3498885"/>
            <a:ext cx="2476500" cy="10191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37421" y="908720"/>
            <a:ext cx="4080653" cy="646331"/>
          </a:xfrm>
          <a:prstGeom prst="rect">
            <a:avLst/>
          </a:prstGeom>
          <a:noFill/>
        </p:spPr>
        <p:txBody>
          <a:bodyPr wrap="square" rtlCol="0">
            <a:spAutoFit/>
          </a:bodyPr>
          <a:lstStyle/>
          <a:p>
            <a:r>
              <a:rPr lang="en-US" altLang="ja-JP" sz="3600" dirty="0"/>
              <a:t>g</a:t>
            </a:r>
            <a:r>
              <a:rPr kumimoji="1" lang="en-US" altLang="ja-JP" sz="3600" dirty="0" smtClean="0"/>
              <a:t>ate</a:t>
            </a:r>
            <a:r>
              <a:rPr kumimoji="1" lang="ja-JP" altLang="en-US" sz="3600" dirty="0" smtClean="0"/>
              <a:t>の</a:t>
            </a:r>
            <a:r>
              <a:rPr lang="ja-JP" altLang="en-US" sz="3600" dirty="0" smtClean="0"/>
              <a:t>定義</a:t>
            </a:r>
            <a:endParaRPr kumimoji="1" lang="ja-JP" altLang="en-US" sz="3600" dirty="0"/>
          </a:p>
        </p:txBody>
      </p:sp>
      <p:sp>
        <p:nvSpPr>
          <p:cNvPr id="26" name="円/楕円 25"/>
          <p:cNvSpPr/>
          <p:nvPr/>
        </p:nvSpPr>
        <p:spPr>
          <a:xfrm>
            <a:off x="3257525" y="3931429"/>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1026" idx="1"/>
            <a:endCxn id="31" idx="3"/>
          </p:cNvCxnSpPr>
          <p:nvPr/>
        </p:nvCxnSpPr>
        <p:spPr>
          <a:xfrm flipH="1">
            <a:off x="2722389" y="4008473"/>
            <a:ext cx="558143" cy="1446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0440" y="3691441"/>
            <a:ext cx="2501949" cy="923330"/>
          </a:xfrm>
          <a:prstGeom prst="rect">
            <a:avLst/>
          </a:prstGeom>
          <a:noFill/>
        </p:spPr>
        <p:txBody>
          <a:bodyPr wrap="square" rtlCol="0">
            <a:spAutoFit/>
          </a:bodyPr>
          <a:lstStyle/>
          <a:p>
            <a:r>
              <a:rPr lang="ja-JP" altLang="en-US" dirty="0" smtClean="0"/>
              <a:t>作成される</a:t>
            </a:r>
            <a:r>
              <a:rPr lang="en-US" altLang="ja-JP" dirty="0" smtClean="0"/>
              <a:t>gate</a:t>
            </a:r>
            <a:r>
              <a:rPr lang="ja-JP" altLang="en-US" dirty="0" smtClean="0"/>
              <a:t>の</a:t>
            </a:r>
            <a:r>
              <a:rPr lang="en-US" altLang="ja-JP" dirty="0" smtClean="0"/>
              <a:t>ID</a:t>
            </a:r>
            <a:r>
              <a:rPr lang="ja-JP" altLang="en-US" dirty="0" smtClean="0"/>
              <a:t>をここで指定する。</a:t>
            </a:r>
            <a:endParaRPr kumimoji="1" lang="en-US" altLang="ja-JP" dirty="0" smtClean="0"/>
          </a:p>
          <a:p>
            <a:r>
              <a:rPr kumimoji="1" lang="en-US" altLang="ja-JP" dirty="0" smtClean="0"/>
              <a:t> </a:t>
            </a:r>
            <a:endParaRPr kumimoji="1" lang="ja-JP" altLang="en-US" dirty="0"/>
          </a:p>
        </p:txBody>
      </p:sp>
      <p:sp>
        <p:nvSpPr>
          <p:cNvPr id="35" name="円/楕円 34"/>
          <p:cNvSpPr/>
          <p:nvPr/>
        </p:nvSpPr>
        <p:spPr>
          <a:xfrm>
            <a:off x="3643127" y="3931429"/>
            <a:ext cx="912807"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867302" y="5147900"/>
            <a:ext cx="5302960" cy="923330"/>
          </a:xfrm>
          <a:prstGeom prst="rect">
            <a:avLst/>
          </a:prstGeom>
          <a:noFill/>
        </p:spPr>
        <p:txBody>
          <a:bodyPr wrap="square" rtlCol="0">
            <a:spAutoFit/>
          </a:bodyPr>
          <a:lstStyle/>
          <a:p>
            <a:r>
              <a:rPr kumimoji="1" lang="en-US" altLang="ja-JP" dirty="0" smtClean="0"/>
              <a:t>Analyzer ID, </a:t>
            </a:r>
            <a:r>
              <a:rPr kumimoji="1" lang="ja-JP" altLang="en-US" dirty="0" smtClean="0"/>
              <a:t>検出器 </a:t>
            </a:r>
            <a:r>
              <a:rPr kumimoji="1" lang="en-US" altLang="ja-JP" dirty="0" smtClean="0"/>
              <a:t>ID, </a:t>
            </a:r>
            <a:r>
              <a:rPr kumimoji="1" lang="ja-JP" altLang="en-US" dirty="0" smtClean="0"/>
              <a:t>検出器 </a:t>
            </a:r>
            <a:r>
              <a:rPr kumimoji="1" lang="en-US" altLang="ja-JP" dirty="0" smtClean="0"/>
              <a:t>ID,</a:t>
            </a:r>
            <a:r>
              <a:rPr lang="ja-JP" altLang="en-US" dirty="0"/>
              <a:t> </a:t>
            </a:r>
            <a:r>
              <a:rPr lang="ja-JP" altLang="en-US" dirty="0" smtClean="0"/>
              <a:t>変数 </a:t>
            </a:r>
            <a:r>
              <a:rPr lang="en-US" altLang="ja-JP" dirty="0" smtClean="0"/>
              <a:t>ID</a:t>
            </a:r>
          </a:p>
          <a:p>
            <a:r>
              <a:rPr lang="ja-JP" altLang="en-US" dirty="0" smtClean="0"/>
              <a:t>という並び</a:t>
            </a:r>
            <a:endParaRPr lang="en-US" altLang="ja-JP" dirty="0" smtClean="0"/>
          </a:p>
          <a:p>
            <a:r>
              <a:rPr lang="en-US" altLang="ja-JP" dirty="0"/>
              <a:t>g</a:t>
            </a:r>
            <a:r>
              <a:rPr kumimoji="1" lang="en-US" altLang="ja-JP" dirty="0" smtClean="0"/>
              <a:t>ate</a:t>
            </a:r>
            <a:r>
              <a:rPr kumimoji="1" lang="ja-JP" altLang="en-US" dirty="0" smtClean="0"/>
              <a:t>の対象となる変数をこれによって指定している。</a:t>
            </a:r>
            <a:endParaRPr kumimoji="1" lang="ja-JP" altLang="en-US" dirty="0"/>
          </a:p>
        </p:txBody>
      </p:sp>
      <p:cxnSp>
        <p:nvCxnSpPr>
          <p:cNvPr id="37" name="直線コネクタ 36"/>
          <p:cNvCxnSpPr>
            <a:stCxn id="35" idx="4"/>
            <a:endCxn id="36" idx="0"/>
          </p:cNvCxnSpPr>
          <p:nvPr/>
        </p:nvCxnSpPr>
        <p:spPr>
          <a:xfrm>
            <a:off x="4099531" y="4219461"/>
            <a:ext cx="419251" cy="9284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4609591" y="3931429"/>
            <a:ext cx="912807"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endCxn id="42" idx="1"/>
          </p:cNvCxnSpPr>
          <p:nvPr/>
        </p:nvCxnSpPr>
        <p:spPr>
          <a:xfrm>
            <a:off x="5489516" y="4046102"/>
            <a:ext cx="810676" cy="1070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300192" y="3691441"/>
            <a:ext cx="2304256" cy="923330"/>
          </a:xfrm>
          <a:prstGeom prst="rect">
            <a:avLst/>
          </a:prstGeom>
          <a:noFill/>
        </p:spPr>
        <p:txBody>
          <a:bodyPr wrap="square" rtlCol="0">
            <a:spAutoFit/>
          </a:bodyPr>
          <a:lstStyle/>
          <a:p>
            <a:r>
              <a:rPr lang="ja-JP" altLang="en-US" dirty="0" smtClean="0"/>
              <a:t>該当する変数の</a:t>
            </a:r>
            <a:r>
              <a:rPr lang="en-US" altLang="ja-JP" dirty="0" smtClean="0"/>
              <a:t>gate</a:t>
            </a:r>
            <a:r>
              <a:rPr lang="ja-JP" altLang="en-US" dirty="0" smtClean="0"/>
              <a:t>をかける範囲。</a:t>
            </a:r>
            <a:endParaRPr lang="en-US" altLang="ja-JP" dirty="0" smtClean="0"/>
          </a:p>
          <a:p>
            <a:r>
              <a:rPr kumimoji="1" lang="ja-JP" altLang="en-US" dirty="0"/>
              <a:t>ここで</a:t>
            </a:r>
            <a:r>
              <a:rPr kumimoji="1" lang="ja-JP" altLang="en-US" dirty="0" smtClean="0"/>
              <a:t>は</a:t>
            </a:r>
            <a:r>
              <a:rPr kumimoji="1" lang="en-US" altLang="ja-JP" dirty="0" smtClean="0"/>
              <a:t>1.5~2.5</a:t>
            </a:r>
            <a:r>
              <a:rPr lang="ja-JP" altLang="en-US" dirty="0"/>
              <a:t>と</a:t>
            </a:r>
            <a:r>
              <a:rPr lang="ja-JP" altLang="en-US" dirty="0" smtClean="0"/>
              <a:t>なる。</a:t>
            </a:r>
            <a:endParaRPr kumimoji="1" lang="ja-JP" altLang="en-US" dirty="0"/>
          </a:p>
        </p:txBody>
      </p:sp>
      <p:sp>
        <p:nvSpPr>
          <p:cNvPr id="44" name="テキスト ボックス 43"/>
          <p:cNvSpPr txBox="1"/>
          <p:nvPr/>
        </p:nvSpPr>
        <p:spPr>
          <a:xfrm>
            <a:off x="3208130" y="3131676"/>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smtClean="0"/>
              <a:t>の一部抜粋</a:t>
            </a:r>
            <a:endParaRPr kumimoji="1" lang="ja-JP" altLang="en-US" b="1" dirty="0"/>
          </a:p>
        </p:txBody>
      </p:sp>
      <p:sp>
        <p:nvSpPr>
          <p:cNvPr id="9" name="テキスト ボックス 8"/>
          <p:cNvSpPr txBox="1"/>
          <p:nvPr/>
        </p:nvSpPr>
        <p:spPr>
          <a:xfrm>
            <a:off x="683568" y="1558375"/>
            <a:ext cx="7416824" cy="1200329"/>
          </a:xfrm>
          <a:prstGeom prst="rect">
            <a:avLst/>
          </a:prstGeom>
          <a:noFill/>
        </p:spPr>
        <p:txBody>
          <a:bodyPr wrap="square" rtlCol="0">
            <a:spAutoFit/>
          </a:bodyPr>
          <a:lstStyle/>
          <a:p>
            <a:r>
              <a:rPr lang="ja-JP" altLang="en-US" sz="2400" dirty="0" smtClean="0"/>
              <a:t>③</a:t>
            </a:r>
            <a:r>
              <a:rPr lang="en-US" altLang="ja-JP" sz="2400" dirty="0"/>
              <a:t>.</a:t>
            </a:r>
            <a:r>
              <a:rPr lang="ja-JP" altLang="en-US" sz="2400" dirty="0"/>
              <a:t> </a:t>
            </a:r>
            <a:r>
              <a:rPr lang="en-US" altLang="ja-JP" sz="2400" b="1" dirty="0"/>
              <a:t>g</a:t>
            </a:r>
            <a:r>
              <a:rPr lang="en-US" altLang="ja-JP" sz="2400" b="1" dirty="0" smtClean="0"/>
              <a:t>ate</a:t>
            </a:r>
            <a:r>
              <a:rPr lang="ja-JP" altLang="en-US" sz="2400" b="1" dirty="0" smtClean="0"/>
              <a:t>の定義部</a:t>
            </a:r>
            <a:r>
              <a:rPr lang="ja-JP" altLang="en-US" sz="2400" dirty="0" smtClean="0"/>
              <a:t>での</a:t>
            </a:r>
            <a:r>
              <a:rPr lang="ja-JP" altLang="en-US" sz="2400" dirty="0"/>
              <a:t>数字に</a:t>
            </a:r>
            <a:r>
              <a:rPr lang="ja-JP" altLang="en-US" sz="2400" dirty="0" smtClean="0"/>
              <a:t>はそれぞれ意味があり、書く順番にも決まりがあります。</a:t>
            </a:r>
            <a:endParaRPr lang="en-US" altLang="ja-JP" sz="2400" dirty="0" smtClean="0"/>
          </a:p>
          <a:p>
            <a:r>
              <a:rPr lang="ja-JP" altLang="en-US" sz="2400" dirty="0" smtClean="0"/>
              <a:t>画像をもとに説明します。</a:t>
            </a:r>
            <a:endParaRPr lang="ja-JP" altLang="en-US" sz="2400" dirty="0"/>
          </a:p>
        </p:txBody>
      </p:sp>
    </p:spTree>
    <p:extLst>
      <p:ext uri="{BB962C8B-B14F-4D97-AF65-F5344CB8AC3E}">
        <p14:creationId xmlns:p14="http://schemas.microsoft.com/office/powerpoint/2010/main" val="297678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Yuji\Downloads\anafile_or_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155" y="3440554"/>
            <a:ext cx="2486025" cy="18764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92088" y="1735753"/>
            <a:ext cx="7956376" cy="830997"/>
          </a:xfrm>
          <a:prstGeom prst="rect">
            <a:avLst/>
          </a:prstGeom>
          <a:noFill/>
        </p:spPr>
        <p:txBody>
          <a:bodyPr wrap="square" rtlCol="0">
            <a:spAutoFit/>
          </a:bodyPr>
          <a:lstStyle/>
          <a:p>
            <a:r>
              <a:rPr kumimoji="1" lang="ja-JP" altLang="en-US" sz="2400" dirty="0" smtClean="0"/>
              <a:t>上に挙げたやり方で作られた</a:t>
            </a:r>
            <a:r>
              <a:rPr kumimoji="1" lang="en-US" altLang="ja-JP" sz="2400" dirty="0" smtClean="0"/>
              <a:t>gate</a:t>
            </a:r>
            <a:r>
              <a:rPr kumimoji="1" lang="ja-JP" altLang="en-US" sz="2400" dirty="0" smtClean="0"/>
              <a:t>から</a:t>
            </a:r>
            <a:endParaRPr kumimoji="1" lang="en-US" altLang="ja-JP" sz="2400" dirty="0" smtClean="0"/>
          </a:p>
          <a:p>
            <a:r>
              <a:rPr kumimoji="1" lang="en-US" altLang="ja-JP" sz="2400" dirty="0" smtClean="0"/>
              <a:t>or </a:t>
            </a:r>
            <a:r>
              <a:rPr kumimoji="1" lang="ja-JP" altLang="en-US" sz="2400" dirty="0" smtClean="0"/>
              <a:t>や </a:t>
            </a:r>
            <a:r>
              <a:rPr kumimoji="1" lang="en-US" altLang="ja-JP" sz="2400" dirty="0" smtClean="0"/>
              <a:t>and </a:t>
            </a:r>
            <a:r>
              <a:rPr kumimoji="1" lang="ja-JP" altLang="en-US" sz="2400" dirty="0" smtClean="0"/>
              <a:t>をとった新しい</a:t>
            </a:r>
            <a:r>
              <a:rPr kumimoji="1" lang="en-US" altLang="ja-JP" sz="2400" dirty="0" smtClean="0"/>
              <a:t>gate</a:t>
            </a:r>
            <a:r>
              <a:rPr kumimoji="1" lang="ja-JP" altLang="en-US" sz="2400" dirty="0" smtClean="0"/>
              <a:t>を作ることができます。</a:t>
            </a:r>
            <a:endParaRPr kumimoji="1" lang="ja-JP" altLang="en-US" sz="2400" dirty="0"/>
          </a:p>
        </p:txBody>
      </p:sp>
      <p:sp>
        <p:nvSpPr>
          <p:cNvPr id="8" name="円/楕円 7"/>
          <p:cNvSpPr/>
          <p:nvPr/>
        </p:nvSpPr>
        <p:spPr>
          <a:xfrm>
            <a:off x="3406155" y="3861048"/>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3334147" y="3656578"/>
            <a:ext cx="432048"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12" idx="2"/>
          </p:cNvCxnSpPr>
          <p:nvPr/>
        </p:nvCxnSpPr>
        <p:spPr>
          <a:xfrm flipH="1" flipV="1">
            <a:off x="1704051" y="3279230"/>
            <a:ext cx="1702104" cy="377348"/>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35899" y="2909898"/>
            <a:ext cx="2736304" cy="369332"/>
          </a:xfrm>
          <a:prstGeom prst="rect">
            <a:avLst/>
          </a:prstGeom>
          <a:noFill/>
        </p:spPr>
        <p:txBody>
          <a:bodyPr wrap="square" rtlCol="0">
            <a:spAutoFit/>
          </a:bodyPr>
          <a:lstStyle/>
          <a:p>
            <a:r>
              <a:rPr lang="en-US" altLang="ja-JP" dirty="0"/>
              <a:t>o</a:t>
            </a:r>
            <a:r>
              <a:rPr kumimoji="1" lang="en-US" altLang="ja-JP" dirty="0" smtClean="0"/>
              <a:t>r </a:t>
            </a:r>
            <a:r>
              <a:rPr kumimoji="1" lang="ja-JP" altLang="en-US" dirty="0" smtClean="0"/>
              <a:t>で新しい</a:t>
            </a:r>
            <a:r>
              <a:rPr kumimoji="1" lang="en-US" altLang="ja-JP" dirty="0" smtClean="0"/>
              <a:t>gate</a:t>
            </a:r>
            <a:r>
              <a:rPr kumimoji="1" lang="ja-JP" altLang="en-US" dirty="0" smtClean="0"/>
              <a:t>を作る。</a:t>
            </a:r>
            <a:endParaRPr kumimoji="1" lang="ja-JP" altLang="en-US" dirty="0"/>
          </a:p>
        </p:txBody>
      </p:sp>
      <p:cxnSp>
        <p:nvCxnSpPr>
          <p:cNvPr id="18" name="直線コネクタ 17"/>
          <p:cNvCxnSpPr>
            <a:stCxn id="17" idx="3"/>
            <a:endCxn id="8" idx="2"/>
          </p:cNvCxnSpPr>
          <p:nvPr/>
        </p:nvCxnSpPr>
        <p:spPr>
          <a:xfrm>
            <a:off x="2027237" y="3998605"/>
            <a:ext cx="1378918" cy="6459"/>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5899" y="3813939"/>
            <a:ext cx="1691338" cy="369332"/>
          </a:xfrm>
          <a:prstGeom prst="rect">
            <a:avLst/>
          </a:prstGeom>
          <a:noFill/>
        </p:spPr>
        <p:txBody>
          <a:bodyPr wrap="square" rtlCol="0">
            <a:spAutoFit/>
          </a:bodyPr>
          <a:lstStyle/>
          <a:p>
            <a:r>
              <a:rPr kumimoji="1" lang="ja-JP" altLang="en-US" dirty="0" smtClean="0"/>
              <a:t>新しい</a:t>
            </a:r>
            <a:r>
              <a:rPr kumimoji="1" lang="en-US" altLang="ja-JP" dirty="0" smtClean="0"/>
              <a:t>gate ID</a:t>
            </a:r>
            <a:endParaRPr kumimoji="1" lang="ja-JP" altLang="en-US" dirty="0"/>
          </a:p>
        </p:txBody>
      </p:sp>
      <p:sp>
        <p:nvSpPr>
          <p:cNvPr id="22" name="円/楕円 21"/>
          <p:cNvSpPr/>
          <p:nvPr/>
        </p:nvSpPr>
        <p:spPr>
          <a:xfrm>
            <a:off x="3753191" y="3861614"/>
            <a:ext cx="123785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endCxn id="21" idx="1"/>
          </p:cNvCxnSpPr>
          <p:nvPr/>
        </p:nvCxnSpPr>
        <p:spPr>
          <a:xfrm>
            <a:off x="5034930" y="3962887"/>
            <a:ext cx="1409278" cy="35718"/>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44208" y="3813939"/>
            <a:ext cx="1800200" cy="369332"/>
          </a:xfrm>
          <a:prstGeom prst="rect">
            <a:avLst/>
          </a:prstGeom>
          <a:noFill/>
        </p:spPr>
        <p:txBody>
          <a:bodyPr wrap="square" rtlCol="0">
            <a:spAutoFit/>
          </a:bodyPr>
          <a:lstStyle/>
          <a:p>
            <a:r>
              <a:rPr lang="en-US" altLang="ja-JP" dirty="0"/>
              <a:t>o</a:t>
            </a:r>
            <a:r>
              <a:rPr lang="en-US" altLang="ja-JP" dirty="0" smtClean="0"/>
              <a:t>r </a:t>
            </a:r>
            <a:r>
              <a:rPr lang="ja-JP" altLang="en-US" dirty="0" smtClean="0"/>
              <a:t>をとる</a:t>
            </a:r>
            <a:r>
              <a:rPr lang="en-US" altLang="ja-JP" dirty="0" smtClean="0"/>
              <a:t>g</a:t>
            </a:r>
            <a:r>
              <a:rPr kumimoji="1" lang="en-US" altLang="ja-JP" dirty="0" smtClean="0"/>
              <a:t>ate ID </a:t>
            </a:r>
            <a:endParaRPr kumimoji="1" lang="ja-JP" altLang="en-US" dirty="0"/>
          </a:p>
        </p:txBody>
      </p:sp>
      <p:cxnSp>
        <p:nvCxnSpPr>
          <p:cNvPr id="27" name="直線コネクタ 26"/>
          <p:cNvCxnSpPr/>
          <p:nvPr/>
        </p:nvCxnSpPr>
        <p:spPr>
          <a:xfrm>
            <a:off x="3406155" y="4520674"/>
            <a:ext cx="432048"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30" idx="3"/>
          </p:cNvCxnSpPr>
          <p:nvPr/>
        </p:nvCxnSpPr>
        <p:spPr>
          <a:xfrm flipV="1">
            <a:off x="2618991" y="4516056"/>
            <a:ext cx="806531" cy="184666"/>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 y="4516056"/>
            <a:ext cx="2618990" cy="369332"/>
          </a:xfrm>
          <a:prstGeom prst="rect">
            <a:avLst/>
          </a:prstGeom>
          <a:noFill/>
        </p:spPr>
        <p:txBody>
          <a:bodyPr wrap="square" rtlCol="0">
            <a:spAutoFit/>
          </a:bodyPr>
          <a:lstStyle/>
          <a:p>
            <a:r>
              <a:rPr lang="en-US" altLang="ja-JP" dirty="0" smtClean="0"/>
              <a:t>and</a:t>
            </a:r>
            <a:r>
              <a:rPr kumimoji="1" lang="en-US" altLang="ja-JP" dirty="0" smtClean="0"/>
              <a:t> </a:t>
            </a:r>
            <a:r>
              <a:rPr kumimoji="1" lang="ja-JP" altLang="en-US" dirty="0" smtClean="0"/>
              <a:t>で新しい</a:t>
            </a:r>
            <a:r>
              <a:rPr kumimoji="1" lang="en-US" altLang="ja-JP" dirty="0" smtClean="0"/>
              <a:t>gate</a:t>
            </a:r>
            <a:r>
              <a:rPr kumimoji="1" lang="ja-JP" altLang="en-US" dirty="0" smtClean="0"/>
              <a:t>を作る。</a:t>
            </a:r>
            <a:endParaRPr kumimoji="1" lang="ja-JP" altLang="en-US" dirty="0"/>
          </a:p>
        </p:txBody>
      </p:sp>
      <p:sp>
        <p:nvSpPr>
          <p:cNvPr id="32" name="円/楕円 31"/>
          <p:cNvSpPr/>
          <p:nvPr/>
        </p:nvSpPr>
        <p:spPr>
          <a:xfrm>
            <a:off x="3406155" y="4700722"/>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69020" y="5316979"/>
            <a:ext cx="1477044" cy="369332"/>
          </a:xfrm>
          <a:prstGeom prst="rect">
            <a:avLst/>
          </a:prstGeom>
          <a:noFill/>
        </p:spPr>
        <p:txBody>
          <a:bodyPr wrap="square" rtlCol="0">
            <a:spAutoFit/>
          </a:bodyPr>
          <a:lstStyle/>
          <a:p>
            <a:r>
              <a:rPr kumimoji="1" lang="ja-JP" altLang="en-US" dirty="0" smtClean="0"/>
              <a:t>新しい</a:t>
            </a:r>
            <a:r>
              <a:rPr kumimoji="1" lang="en-US" altLang="ja-JP" dirty="0" smtClean="0"/>
              <a:t>gate ID</a:t>
            </a:r>
            <a:endParaRPr kumimoji="1" lang="ja-JP" altLang="en-US" dirty="0"/>
          </a:p>
        </p:txBody>
      </p:sp>
      <p:cxnSp>
        <p:nvCxnSpPr>
          <p:cNvPr id="34" name="直線コネクタ 33"/>
          <p:cNvCxnSpPr>
            <a:stCxn id="33" idx="3"/>
            <a:endCxn id="32" idx="2"/>
          </p:cNvCxnSpPr>
          <p:nvPr/>
        </p:nvCxnSpPr>
        <p:spPr>
          <a:xfrm flipV="1">
            <a:off x="1846064" y="4844738"/>
            <a:ext cx="1560091" cy="656907"/>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3800699" y="4675461"/>
            <a:ext cx="771301"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4572000" y="4827549"/>
            <a:ext cx="1872208" cy="35718"/>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414070" y="4707147"/>
            <a:ext cx="2046362" cy="369332"/>
          </a:xfrm>
          <a:prstGeom prst="rect">
            <a:avLst/>
          </a:prstGeom>
          <a:noFill/>
        </p:spPr>
        <p:txBody>
          <a:bodyPr wrap="square" rtlCol="0">
            <a:spAutoFit/>
          </a:bodyPr>
          <a:lstStyle/>
          <a:p>
            <a:r>
              <a:rPr lang="en-US" altLang="ja-JP" dirty="0" smtClean="0"/>
              <a:t>and </a:t>
            </a:r>
            <a:r>
              <a:rPr lang="ja-JP" altLang="en-US" dirty="0" smtClean="0"/>
              <a:t>をとる</a:t>
            </a:r>
            <a:r>
              <a:rPr lang="en-US" altLang="ja-JP" dirty="0" smtClean="0"/>
              <a:t>g</a:t>
            </a:r>
            <a:r>
              <a:rPr kumimoji="1" lang="en-US" altLang="ja-JP" dirty="0" smtClean="0"/>
              <a:t>ate ID </a:t>
            </a:r>
            <a:endParaRPr kumimoji="1" lang="ja-JP" altLang="en-US" dirty="0"/>
          </a:p>
        </p:txBody>
      </p:sp>
      <p:sp>
        <p:nvSpPr>
          <p:cNvPr id="2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5" name="対角する 2 つの角を丸めた四角形 2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37422" y="909604"/>
            <a:ext cx="3739042" cy="646331"/>
          </a:xfrm>
          <a:prstGeom prst="rect">
            <a:avLst/>
          </a:prstGeom>
          <a:noFill/>
        </p:spPr>
        <p:txBody>
          <a:bodyPr wrap="square" rtlCol="0">
            <a:spAutoFit/>
          </a:bodyPr>
          <a:lstStyle/>
          <a:p>
            <a:r>
              <a:rPr lang="en-US" altLang="ja-JP" sz="3600" dirty="0"/>
              <a:t>g</a:t>
            </a:r>
            <a:r>
              <a:rPr kumimoji="1" lang="en-US" altLang="ja-JP" sz="3600" dirty="0" smtClean="0"/>
              <a:t>ate</a:t>
            </a:r>
            <a:r>
              <a:rPr kumimoji="1" lang="ja-JP" altLang="en-US" sz="3600" dirty="0" smtClean="0"/>
              <a:t>の定義</a:t>
            </a:r>
            <a:endParaRPr kumimoji="1" lang="ja-JP" altLang="en-US" sz="3600" dirty="0"/>
          </a:p>
        </p:txBody>
      </p:sp>
      <p:sp>
        <p:nvSpPr>
          <p:cNvPr id="45" name="テキスト ボックス 44"/>
          <p:cNvSpPr txBox="1"/>
          <p:nvPr/>
        </p:nvSpPr>
        <p:spPr>
          <a:xfrm>
            <a:off x="3425522" y="3027234"/>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smtClean="0"/>
              <a:t>の一部抜粋</a:t>
            </a:r>
            <a:endParaRPr kumimoji="1" lang="ja-JP" altLang="en-US" b="1" dirty="0"/>
          </a:p>
        </p:txBody>
      </p:sp>
      <p:sp>
        <p:nvSpPr>
          <p:cNvPr id="54" name="テキスト ボックス 53"/>
          <p:cNvSpPr txBox="1"/>
          <p:nvPr/>
        </p:nvSpPr>
        <p:spPr>
          <a:xfrm>
            <a:off x="792088" y="5949280"/>
            <a:ext cx="8100392" cy="1200329"/>
          </a:xfrm>
          <a:prstGeom prst="rect">
            <a:avLst/>
          </a:prstGeom>
          <a:noFill/>
        </p:spPr>
        <p:txBody>
          <a:bodyPr wrap="square" rtlCol="0">
            <a:spAutoFit/>
          </a:bodyPr>
          <a:lstStyle/>
          <a:p>
            <a:r>
              <a:rPr kumimoji="1" lang="ja-JP" altLang="en-US" sz="2400" dirty="0" smtClean="0"/>
              <a:t>作られた</a:t>
            </a:r>
            <a:r>
              <a:rPr kumimoji="1" lang="en-US" altLang="ja-JP" sz="2400" dirty="0" smtClean="0"/>
              <a:t>gate</a:t>
            </a:r>
            <a:r>
              <a:rPr kumimoji="1" lang="ja-JP" altLang="en-US" sz="2400" dirty="0" smtClean="0"/>
              <a:t>は</a:t>
            </a:r>
            <a:r>
              <a:rPr lang="ja-JP" altLang="en-US" sz="2400" dirty="0"/>
              <a:t>④</a:t>
            </a:r>
            <a:r>
              <a:rPr lang="en-US" altLang="ja-JP" sz="2400" dirty="0"/>
              <a:t>.</a:t>
            </a:r>
            <a:r>
              <a:rPr lang="ja-JP" altLang="en-US" sz="2400" dirty="0"/>
              <a:t> </a:t>
            </a:r>
            <a:r>
              <a:rPr lang="ja-JP" altLang="en-US" sz="2400" b="1" dirty="0"/>
              <a:t>ヒストグラムの</a:t>
            </a:r>
            <a:r>
              <a:rPr lang="ja-JP" altLang="en-US" sz="2400" b="1" dirty="0" smtClean="0"/>
              <a:t>定義部</a:t>
            </a:r>
            <a:r>
              <a:rPr lang="ja-JP" altLang="en-US" sz="2400" dirty="0" smtClean="0"/>
              <a:t>に組み込まれ、ヒストグラムにイベントが詰め込まれていく際に作用します。</a:t>
            </a:r>
            <a:endParaRPr lang="ja-JP" altLang="en-US" sz="2400" b="1" dirty="0"/>
          </a:p>
          <a:p>
            <a:endParaRPr kumimoji="1" lang="ja-JP" altLang="en-US" sz="2400" dirty="0"/>
          </a:p>
        </p:txBody>
      </p:sp>
    </p:spTree>
    <p:extLst>
      <p:ext uri="{BB962C8B-B14F-4D97-AF65-F5344CB8AC3E}">
        <p14:creationId xmlns:p14="http://schemas.microsoft.com/office/powerpoint/2010/main" val="2302677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37421" y="908720"/>
            <a:ext cx="4080653" cy="646331"/>
          </a:xfrm>
          <a:prstGeom prst="rect">
            <a:avLst/>
          </a:prstGeom>
          <a:noFill/>
        </p:spPr>
        <p:txBody>
          <a:bodyPr wrap="square" rtlCol="0">
            <a:spAutoFit/>
          </a:bodyPr>
          <a:lstStyle/>
          <a:p>
            <a:r>
              <a:rPr lang="ja-JP" altLang="en-US" sz="3600" dirty="0"/>
              <a:t>ヒストグラムの</a:t>
            </a:r>
            <a:r>
              <a:rPr lang="ja-JP" altLang="en-US" sz="3600" dirty="0" smtClean="0"/>
              <a:t>定義</a:t>
            </a:r>
            <a:endParaRPr kumimoji="1" lang="ja-JP" altLang="en-US" sz="3600" dirty="0"/>
          </a:p>
        </p:txBody>
      </p:sp>
      <p:pic>
        <p:nvPicPr>
          <p:cNvPr id="28" name="Picture 3" descr="C:\Users\Yuji\Downloads\anafile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 y="2999442"/>
            <a:ext cx="7380288" cy="207645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285025" y="5075892"/>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smtClean="0"/>
              <a:t>の一部抜粋</a:t>
            </a:r>
            <a:endParaRPr kumimoji="1" lang="ja-JP" altLang="en-US" b="1" dirty="0"/>
          </a:p>
        </p:txBody>
      </p:sp>
      <p:sp>
        <p:nvSpPr>
          <p:cNvPr id="5" name="テキスト ボックス 4"/>
          <p:cNvSpPr txBox="1"/>
          <p:nvPr/>
        </p:nvSpPr>
        <p:spPr>
          <a:xfrm>
            <a:off x="881856" y="1555051"/>
            <a:ext cx="7290544" cy="1200329"/>
          </a:xfrm>
          <a:prstGeom prst="rect">
            <a:avLst/>
          </a:prstGeom>
          <a:noFill/>
        </p:spPr>
        <p:txBody>
          <a:bodyPr wrap="square" rtlCol="0">
            <a:spAutoFit/>
          </a:bodyPr>
          <a:lstStyle/>
          <a:p>
            <a:r>
              <a:rPr lang="ja-JP" altLang="en-US" sz="2400" dirty="0"/>
              <a:t>④</a:t>
            </a:r>
            <a:r>
              <a:rPr lang="en-US" altLang="ja-JP" sz="2400" dirty="0"/>
              <a:t>.</a:t>
            </a:r>
            <a:r>
              <a:rPr lang="ja-JP" altLang="en-US" sz="2400" dirty="0"/>
              <a:t> </a:t>
            </a:r>
            <a:r>
              <a:rPr lang="ja-JP" altLang="en-US" sz="2400" b="1" dirty="0"/>
              <a:t>ヒストグラムの</a:t>
            </a:r>
            <a:r>
              <a:rPr lang="ja-JP" altLang="en-US" sz="2400" b="1" dirty="0" smtClean="0"/>
              <a:t>定義部</a:t>
            </a:r>
            <a:r>
              <a:rPr lang="ja-JP" altLang="en-US" sz="2400" dirty="0" smtClean="0"/>
              <a:t>は図のように「</a:t>
            </a:r>
            <a:r>
              <a:rPr lang="en-US" altLang="ja-JP" sz="2400" dirty="0" smtClean="0"/>
              <a:t>hst1</a:t>
            </a:r>
            <a:r>
              <a:rPr lang="ja-JP" altLang="en-US" sz="2400" dirty="0" smtClean="0"/>
              <a:t>」から始まる１次元ヒストグラムの定義部と、「</a:t>
            </a:r>
            <a:r>
              <a:rPr lang="en-US" altLang="ja-JP" sz="2400" dirty="0" smtClean="0"/>
              <a:t>hst2</a:t>
            </a:r>
            <a:r>
              <a:rPr lang="ja-JP" altLang="en-US" sz="2400" dirty="0" smtClean="0"/>
              <a:t>」から始まる２次元ヒストグラムの定義部に分かれています。</a:t>
            </a:r>
            <a:endParaRPr lang="en-US" altLang="ja-JP" sz="2400" dirty="0" smtClean="0"/>
          </a:p>
        </p:txBody>
      </p:sp>
      <p:sp>
        <p:nvSpPr>
          <p:cNvPr id="6" name="テキスト ボックス 5"/>
          <p:cNvSpPr txBox="1"/>
          <p:nvPr/>
        </p:nvSpPr>
        <p:spPr>
          <a:xfrm>
            <a:off x="881856" y="5589239"/>
            <a:ext cx="7380288" cy="1200329"/>
          </a:xfrm>
          <a:prstGeom prst="rect">
            <a:avLst/>
          </a:prstGeom>
          <a:noFill/>
        </p:spPr>
        <p:txBody>
          <a:bodyPr wrap="square" rtlCol="0">
            <a:spAutoFit/>
          </a:bodyPr>
          <a:lstStyle/>
          <a:p>
            <a:r>
              <a:rPr lang="ja-JP" altLang="en-US" sz="2400" dirty="0"/>
              <a:t>図のよう</a:t>
            </a:r>
            <a:r>
              <a:rPr lang="ja-JP" altLang="en-US" sz="2400" dirty="0" smtClean="0"/>
              <a:t>にそれぞれ意味のある数字を順番通りに並べていくと、ヒストグラムの定義ができます。以下数字の意味と順番を解説します。</a:t>
            </a:r>
            <a:endParaRPr kumimoji="1" lang="ja-JP" altLang="en-US" sz="2400" dirty="0"/>
          </a:p>
        </p:txBody>
      </p:sp>
    </p:spTree>
    <p:extLst>
      <p:ext uri="{BB962C8B-B14F-4D97-AF65-F5344CB8AC3E}">
        <p14:creationId xmlns:p14="http://schemas.microsoft.com/office/powerpoint/2010/main" val="342685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ヒストグラムを定義する</a:t>
            </a:r>
            <a:endParaRPr lang="ja-JP" altLang="en-US" dirty="0">
              <a:solidFill>
                <a:schemeClr val="tx2"/>
              </a:solidFill>
            </a:endParaRPr>
          </a:p>
        </p:txBody>
      </p:sp>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37421" y="908720"/>
            <a:ext cx="4080653" cy="646331"/>
          </a:xfrm>
          <a:prstGeom prst="rect">
            <a:avLst/>
          </a:prstGeom>
          <a:noFill/>
        </p:spPr>
        <p:txBody>
          <a:bodyPr wrap="square" rtlCol="0">
            <a:spAutoFit/>
          </a:bodyPr>
          <a:lstStyle/>
          <a:p>
            <a:r>
              <a:rPr lang="ja-JP" altLang="en-US" sz="3600" dirty="0"/>
              <a:t>ヒストグラムの</a:t>
            </a:r>
            <a:r>
              <a:rPr lang="ja-JP" altLang="en-US" sz="3600" dirty="0" smtClean="0"/>
              <a:t>定義</a:t>
            </a:r>
            <a:endParaRPr kumimoji="1" lang="ja-JP" altLang="en-US" sz="3600" dirty="0"/>
          </a:p>
        </p:txBody>
      </p:sp>
      <p:sp>
        <p:nvSpPr>
          <p:cNvPr id="33" name="テキスト ボックス 32"/>
          <p:cNvSpPr txBox="1"/>
          <p:nvPr/>
        </p:nvSpPr>
        <p:spPr>
          <a:xfrm>
            <a:off x="3349817" y="4120450"/>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smtClean="0"/>
              <a:t>の一部抜粋</a:t>
            </a:r>
            <a:endParaRPr kumimoji="1" lang="ja-JP" altLang="en-US" b="1" dirty="0"/>
          </a:p>
        </p:txBody>
      </p:sp>
      <p:pic>
        <p:nvPicPr>
          <p:cNvPr id="1027" name="Picture 3" descr="C:\Users\Yuji\Downloads\h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253" y="3326276"/>
            <a:ext cx="4343400" cy="571500"/>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2335683" y="3468010"/>
            <a:ext cx="288033" cy="288032"/>
          </a:xfrm>
          <a:prstGeom prst="ellipse">
            <a:avLst/>
          </a:prstGeom>
          <a:noFill/>
          <a:ln w="349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7421" y="3381722"/>
            <a:ext cx="1558035" cy="1015663"/>
          </a:xfrm>
          <a:prstGeom prst="rect">
            <a:avLst/>
          </a:prstGeom>
          <a:noFill/>
        </p:spPr>
        <p:txBody>
          <a:bodyPr wrap="square" rtlCol="0">
            <a:spAutoFit/>
          </a:bodyPr>
          <a:lstStyle/>
          <a:p>
            <a:r>
              <a:rPr lang="en-US" altLang="ja-JP" sz="2000" dirty="0"/>
              <a:t>g</a:t>
            </a:r>
            <a:r>
              <a:rPr kumimoji="1" lang="en-US" altLang="ja-JP" sz="2000" dirty="0" smtClean="0"/>
              <a:t>ate ID</a:t>
            </a:r>
          </a:p>
          <a:p>
            <a:r>
              <a:rPr lang="ja-JP" altLang="en-US" sz="2000" dirty="0"/>
              <a:t>ここ</a:t>
            </a:r>
            <a:r>
              <a:rPr lang="ja-JP" altLang="en-US" sz="2000" dirty="0" smtClean="0"/>
              <a:t>で</a:t>
            </a:r>
            <a:r>
              <a:rPr lang="en-US" altLang="ja-JP" sz="2000" dirty="0" smtClean="0"/>
              <a:t>gate</a:t>
            </a:r>
            <a:r>
              <a:rPr lang="ja-JP" altLang="en-US" sz="2000" dirty="0" smtClean="0"/>
              <a:t>を指定できる</a:t>
            </a:r>
            <a:endParaRPr kumimoji="1" lang="ja-JP" altLang="en-US" sz="2000" dirty="0"/>
          </a:p>
        </p:txBody>
      </p:sp>
      <p:cxnSp>
        <p:nvCxnSpPr>
          <p:cNvPr id="13" name="直線コネクタ 12"/>
          <p:cNvCxnSpPr>
            <a:endCxn id="12" idx="3"/>
          </p:cNvCxnSpPr>
          <p:nvPr/>
        </p:nvCxnSpPr>
        <p:spPr>
          <a:xfrm flipH="1">
            <a:off x="1995456" y="3599698"/>
            <a:ext cx="346032" cy="289856"/>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235170" y="4997287"/>
            <a:ext cx="5901005" cy="646331"/>
          </a:xfrm>
          <a:prstGeom prst="rect">
            <a:avLst/>
          </a:prstGeom>
          <a:noFill/>
        </p:spPr>
        <p:txBody>
          <a:bodyPr wrap="square" rtlCol="0">
            <a:spAutoFit/>
          </a:bodyPr>
          <a:lstStyle/>
          <a:p>
            <a:r>
              <a:rPr lang="ja-JP" altLang="en-US" dirty="0" smtClean="0"/>
              <a:t>ヒストグラムに詰める変数の指定。</a:t>
            </a:r>
            <a:endParaRPr kumimoji="1" lang="en-US" altLang="ja-JP" dirty="0" smtClean="0"/>
          </a:p>
          <a:p>
            <a:r>
              <a:rPr kumimoji="1" lang="en-US" altLang="ja-JP" dirty="0" smtClean="0"/>
              <a:t>Analyzer ID,  </a:t>
            </a:r>
            <a:r>
              <a:rPr kumimoji="1" lang="ja-JP" altLang="en-US" dirty="0" smtClean="0"/>
              <a:t>検出器 </a:t>
            </a:r>
            <a:r>
              <a:rPr kumimoji="1" lang="en-US" altLang="ja-JP" dirty="0" smtClean="0"/>
              <a:t>ID, </a:t>
            </a:r>
            <a:r>
              <a:rPr lang="ja-JP" altLang="en-US" dirty="0"/>
              <a:t> </a:t>
            </a:r>
            <a:r>
              <a:rPr kumimoji="1" lang="ja-JP" altLang="en-US" dirty="0" smtClean="0"/>
              <a:t>検出器 </a:t>
            </a:r>
            <a:r>
              <a:rPr kumimoji="1" lang="en-US" altLang="ja-JP" dirty="0" smtClean="0"/>
              <a:t>ID, </a:t>
            </a:r>
            <a:r>
              <a:rPr kumimoji="1" lang="ja-JP" altLang="en-US" dirty="0" smtClean="0"/>
              <a:t>変数 </a:t>
            </a:r>
            <a:r>
              <a:rPr kumimoji="1" lang="en-US" altLang="ja-JP" dirty="0" smtClean="0"/>
              <a:t>I</a:t>
            </a:r>
            <a:r>
              <a:rPr lang="en-US" altLang="ja-JP" dirty="0" smtClean="0"/>
              <a:t>D </a:t>
            </a:r>
            <a:r>
              <a:rPr lang="ja-JP" altLang="en-US" dirty="0" smtClean="0"/>
              <a:t>の順</a:t>
            </a:r>
            <a:endParaRPr kumimoji="1" lang="en-US" altLang="ja-JP" dirty="0" smtClean="0"/>
          </a:p>
        </p:txBody>
      </p:sp>
      <p:cxnSp>
        <p:nvCxnSpPr>
          <p:cNvPr id="15" name="直線コネクタ 14"/>
          <p:cNvCxnSpPr/>
          <p:nvPr/>
        </p:nvCxnSpPr>
        <p:spPr>
          <a:xfrm flipH="1">
            <a:off x="2701745" y="3769870"/>
            <a:ext cx="971941"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781867" y="3769870"/>
            <a:ext cx="1475718"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5437797" y="3770998"/>
            <a:ext cx="1152380"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4" idx="1"/>
          </p:cNvCxnSpPr>
          <p:nvPr/>
        </p:nvCxnSpPr>
        <p:spPr>
          <a:xfrm flipH="1">
            <a:off x="2235170" y="3752008"/>
            <a:ext cx="699445" cy="1568445"/>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445903" y="1907537"/>
            <a:ext cx="3864050" cy="1015663"/>
          </a:xfrm>
          <a:prstGeom prst="rect">
            <a:avLst/>
          </a:prstGeom>
          <a:noFill/>
        </p:spPr>
        <p:txBody>
          <a:bodyPr wrap="square" rtlCol="0">
            <a:spAutoFit/>
          </a:bodyPr>
          <a:lstStyle/>
          <a:p>
            <a:r>
              <a:rPr kumimoji="1" lang="ja-JP" altLang="en-US" sz="2000" dirty="0" smtClean="0"/>
              <a:t>ヒストグラム</a:t>
            </a:r>
            <a:r>
              <a:rPr lang="ja-JP" altLang="en-US" sz="2000" dirty="0" smtClean="0"/>
              <a:t>の形の</a:t>
            </a:r>
            <a:r>
              <a:rPr kumimoji="1" lang="ja-JP" altLang="en-US" sz="2000" dirty="0" smtClean="0"/>
              <a:t>定義</a:t>
            </a:r>
            <a:endParaRPr kumimoji="1" lang="en-US" altLang="ja-JP" sz="2000" dirty="0" smtClean="0"/>
          </a:p>
          <a:p>
            <a:r>
              <a:rPr lang="en-US" altLang="ja-JP" sz="2000" dirty="0"/>
              <a:t>b</a:t>
            </a:r>
            <a:r>
              <a:rPr lang="en-US" altLang="ja-JP" sz="2000" dirty="0" smtClean="0"/>
              <a:t>in</a:t>
            </a:r>
            <a:r>
              <a:rPr lang="ja-JP" altLang="en-US" sz="2000" dirty="0"/>
              <a:t>数</a:t>
            </a:r>
            <a:r>
              <a:rPr lang="en-US" altLang="ja-JP" sz="2000" dirty="0" smtClean="0"/>
              <a:t>, </a:t>
            </a:r>
            <a:r>
              <a:rPr lang="ja-JP" altLang="en-US" sz="2000" dirty="0" smtClean="0"/>
              <a:t>最小値</a:t>
            </a:r>
            <a:r>
              <a:rPr lang="en-US" altLang="ja-JP" sz="2000" dirty="0" smtClean="0"/>
              <a:t>, </a:t>
            </a:r>
            <a:r>
              <a:rPr lang="ja-JP" altLang="en-US" sz="2000" dirty="0" smtClean="0"/>
              <a:t>最大値</a:t>
            </a:r>
            <a:r>
              <a:rPr lang="en-US" altLang="ja-JP" sz="2000" dirty="0"/>
              <a:t> </a:t>
            </a:r>
            <a:r>
              <a:rPr lang="ja-JP" altLang="en-US" sz="2000" dirty="0" smtClean="0"/>
              <a:t>の順</a:t>
            </a:r>
            <a:endParaRPr kumimoji="1" lang="en-US" altLang="ja-JP" sz="2000" dirty="0" smtClean="0"/>
          </a:p>
          <a:p>
            <a:endParaRPr kumimoji="1" lang="ja-JP" altLang="en-US" sz="2000" dirty="0"/>
          </a:p>
        </p:txBody>
      </p:sp>
      <p:cxnSp>
        <p:nvCxnSpPr>
          <p:cNvPr id="29" name="直線コネクタ 28"/>
          <p:cNvCxnSpPr>
            <a:stCxn id="26" idx="1"/>
          </p:cNvCxnSpPr>
          <p:nvPr/>
        </p:nvCxnSpPr>
        <p:spPr>
          <a:xfrm flipH="1">
            <a:off x="4133489" y="2415369"/>
            <a:ext cx="312414" cy="1346334"/>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923545" y="2956944"/>
            <a:ext cx="2247731" cy="400110"/>
          </a:xfrm>
          <a:prstGeom prst="rect">
            <a:avLst/>
          </a:prstGeom>
          <a:noFill/>
        </p:spPr>
        <p:txBody>
          <a:bodyPr wrap="none" rtlCol="0">
            <a:spAutoFit/>
          </a:bodyPr>
          <a:lstStyle/>
          <a:p>
            <a:r>
              <a:rPr kumimoji="1" lang="ja-JP" altLang="en-US" sz="2000" dirty="0" smtClean="0"/>
              <a:t>ヒストグラムの名前</a:t>
            </a:r>
            <a:endParaRPr kumimoji="1" lang="ja-JP" altLang="en-US" sz="2000" dirty="0"/>
          </a:p>
        </p:txBody>
      </p:sp>
      <p:sp>
        <p:nvSpPr>
          <p:cNvPr id="18" name="テキスト ボックス 17"/>
          <p:cNvSpPr txBox="1"/>
          <p:nvPr/>
        </p:nvSpPr>
        <p:spPr>
          <a:xfrm>
            <a:off x="437421" y="1555051"/>
            <a:ext cx="3630523" cy="461665"/>
          </a:xfrm>
          <a:prstGeom prst="rect">
            <a:avLst/>
          </a:prstGeom>
          <a:noFill/>
        </p:spPr>
        <p:txBody>
          <a:bodyPr wrap="square" rtlCol="0">
            <a:spAutoFit/>
          </a:bodyPr>
          <a:lstStyle/>
          <a:p>
            <a:r>
              <a:rPr kumimoji="1" lang="ja-JP" altLang="en-US" sz="2400" b="1" dirty="0" smtClean="0"/>
              <a:t>１次元ヒストグラム</a:t>
            </a:r>
            <a:endParaRPr kumimoji="1" lang="ja-JP" altLang="en-US" sz="2400" b="1" dirty="0"/>
          </a:p>
        </p:txBody>
      </p:sp>
      <p:cxnSp>
        <p:nvCxnSpPr>
          <p:cNvPr id="34" name="直線コネクタ 33"/>
          <p:cNvCxnSpPr>
            <a:stCxn id="31" idx="1"/>
          </p:cNvCxnSpPr>
          <p:nvPr/>
        </p:nvCxnSpPr>
        <p:spPr>
          <a:xfrm flipH="1">
            <a:off x="5923767" y="3156999"/>
            <a:ext cx="999778" cy="618751"/>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80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ヒストグラムを定義する</a:t>
            </a:r>
            <a:endParaRPr lang="ja-JP" altLang="en-US" dirty="0">
              <a:solidFill>
                <a:schemeClr val="tx2"/>
              </a:solidFill>
            </a:endParaRPr>
          </a:p>
        </p:txBody>
      </p:sp>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37421" y="908720"/>
            <a:ext cx="4080653" cy="646331"/>
          </a:xfrm>
          <a:prstGeom prst="rect">
            <a:avLst/>
          </a:prstGeom>
          <a:noFill/>
        </p:spPr>
        <p:txBody>
          <a:bodyPr wrap="square" rtlCol="0">
            <a:spAutoFit/>
          </a:bodyPr>
          <a:lstStyle/>
          <a:p>
            <a:r>
              <a:rPr lang="ja-JP" altLang="en-US" sz="3600" dirty="0"/>
              <a:t>ヒストグラムの</a:t>
            </a:r>
            <a:r>
              <a:rPr lang="ja-JP" altLang="en-US" sz="3600" dirty="0" smtClean="0"/>
              <a:t>定義</a:t>
            </a:r>
            <a:endParaRPr kumimoji="1" lang="ja-JP" altLang="en-US" sz="3600" dirty="0"/>
          </a:p>
        </p:txBody>
      </p:sp>
      <p:sp>
        <p:nvSpPr>
          <p:cNvPr id="18" name="テキスト ボックス 17"/>
          <p:cNvSpPr txBox="1"/>
          <p:nvPr/>
        </p:nvSpPr>
        <p:spPr>
          <a:xfrm>
            <a:off x="437421" y="1555051"/>
            <a:ext cx="3630523" cy="461665"/>
          </a:xfrm>
          <a:prstGeom prst="rect">
            <a:avLst/>
          </a:prstGeom>
          <a:noFill/>
        </p:spPr>
        <p:txBody>
          <a:bodyPr wrap="square" rtlCol="0">
            <a:spAutoFit/>
          </a:bodyPr>
          <a:lstStyle/>
          <a:p>
            <a:r>
              <a:rPr lang="ja-JP" altLang="en-US" sz="2400" b="1" dirty="0"/>
              <a:t>２</a:t>
            </a:r>
            <a:r>
              <a:rPr kumimoji="1" lang="ja-JP" altLang="en-US" sz="2400" b="1" dirty="0" smtClean="0"/>
              <a:t>次元ヒストグラム</a:t>
            </a:r>
            <a:endParaRPr kumimoji="1" lang="ja-JP" altLang="en-US" sz="2400" b="1" dirty="0"/>
          </a:p>
        </p:txBody>
      </p:sp>
      <p:pic>
        <p:nvPicPr>
          <p:cNvPr id="2050" name="Picture 2" descr="C:\Users\Yuji\Downloads\hs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52" y="2996952"/>
            <a:ext cx="73802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flipH="1">
            <a:off x="1426456" y="3469738"/>
            <a:ext cx="790754"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3551300" y="3469738"/>
            <a:ext cx="1417276"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5256608" y="3469738"/>
            <a:ext cx="1417276"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2442275" y="3478378"/>
            <a:ext cx="870117"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1971792" y="2708920"/>
            <a:ext cx="905541" cy="752186"/>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2877333" y="2708920"/>
            <a:ext cx="1382606" cy="760818"/>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84840" y="2070121"/>
            <a:ext cx="4870028" cy="646331"/>
          </a:xfrm>
          <a:prstGeom prst="rect">
            <a:avLst/>
          </a:prstGeom>
          <a:noFill/>
        </p:spPr>
        <p:txBody>
          <a:bodyPr wrap="square" rtlCol="0">
            <a:spAutoFit/>
          </a:bodyPr>
          <a:lstStyle/>
          <a:p>
            <a:r>
              <a:rPr kumimoji="1" lang="ja-JP" altLang="en-US" dirty="0" smtClean="0"/>
              <a:t>横軸の定義</a:t>
            </a:r>
            <a:endParaRPr kumimoji="1" lang="en-US" altLang="ja-JP" dirty="0" smtClean="0"/>
          </a:p>
          <a:p>
            <a:r>
              <a:rPr lang="ja-JP" altLang="en-US" dirty="0" smtClean="0"/>
              <a:t>数字の意味と順番は１次元のものと同じ。</a:t>
            </a:r>
            <a:endParaRPr kumimoji="1" lang="ja-JP" altLang="en-US" dirty="0"/>
          </a:p>
        </p:txBody>
      </p:sp>
      <p:cxnSp>
        <p:nvCxnSpPr>
          <p:cNvPr id="37" name="直線コネクタ 36"/>
          <p:cNvCxnSpPr/>
          <p:nvPr/>
        </p:nvCxnSpPr>
        <p:spPr>
          <a:xfrm flipH="1" flipV="1">
            <a:off x="2908361" y="3496014"/>
            <a:ext cx="808062" cy="648072"/>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3716423" y="3461106"/>
            <a:ext cx="2007705" cy="682980"/>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438331" y="4144107"/>
            <a:ext cx="4870028" cy="646331"/>
          </a:xfrm>
          <a:prstGeom prst="rect">
            <a:avLst/>
          </a:prstGeom>
          <a:noFill/>
        </p:spPr>
        <p:txBody>
          <a:bodyPr wrap="square" rtlCol="0">
            <a:spAutoFit/>
          </a:bodyPr>
          <a:lstStyle/>
          <a:p>
            <a:r>
              <a:rPr lang="ja-JP" altLang="en-US" dirty="0"/>
              <a:t>縦</a:t>
            </a:r>
            <a:r>
              <a:rPr kumimoji="1" lang="ja-JP" altLang="en-US" dirty="0" smtClean="0"/>
              <a:t>軸の定義</a:t>
            </a:r>
            <a:endParaRPr kumimoji="1" lang="en-US" altLang="ja-JP" dirty="0" smtClean="0"/>
          </a:p>
          <a:p>
            <a:r>
              <a:rPr lang="ja-JP" altLang="en-US" dirty="0" smtClean="0"/>
              <a:t>数字の意味と順番は１次元のものと同じ。</a:t>
            </a:r>
            <a:endParaRPr kumimoji="1" lang="ja-JP" altLang="en-US" dirty="0"/>
          </a:p>
        </p:txBody>
      </p:sp>
      <p:sp>
        <p:nvSpPr>
          <p:cNvPr id="42" name="テキスト ボックス 41"/>
          <p:cNvSpPr txBox="1"/>
          <p:nvPr/>
        </p:nvSpPr>
        <p:spPr>
          <a:xfrm>
            <a:off x="5945595" y="3926991"/>
            <a:ext cx="2573950" cy="369332"/>
          </a:xfrm>
          <a:prstGeom prst="rect">
            <a:avLst/>
          </a:prstGeom>
          <a:noFill/>
        </p:spPr>
        <p:txBody>
          <a:bodyPr wrap="square" rtlCol="0">
            <a:spAutoFit/>
          </a:bodyPr>
          <a:lstStyle/>
          <a:p>
            <a:r>
              <a:rPr kumimoji="1" lang="ja-JP" altLang="en-US" b="1" dirty="0" smtClean="0"/>
              <a:t>ある</a:t>
            </a:r>
            <a:r>
              <a:rPr lang="en-US" altLang="ja-JP" b="1" dirty="0" err="1" smtClean="0"/>
              <a:t>anafile</a:t>
            </a:r>
            <a:r>
              <a:rPr lang="ja-JP" altLang="en-US" b="1" dirty="0" smtClean="0"/>
              <a:t>の一部抜粋</a:t>
            </a:r>
            <a:endParaRPr kumimoji="1" lang="ja-JP" altLang="en-US" b="1" dirty="0"/>
          </a:p>
        </p:txBody>
      </p:sp>
      <p:sp>
        <p:nvSpPr>
          <p:cNvPr id="43" name="テキスト ボックス 42"/>
          <p:cNvSpPr txBox="1"/>
          <p:nvPr/>
        </p:nvSpPr>
        <p:spPr>
          <a:xfrm>
            <a:off x="986789" y="4941168"/>
            <a:ext cx="7532756" cy="830997"/>
          </a:xfrm>
          <a:prstGeom prst="rect">
            <a:avLst/>
          </a:prstGeom>
          <a:noFill/>
        </p:spPr>
        <p:txBody>
          <a:bodyPr wrap="square" rtlCol="0">
            <a:spAutoFit/>
          </a:bodyPr>
          <a:lstStyle/>
          <a:p>
            <a:r>
              <a:rPr lang="en-US" altLang="ja-JP" sz="2400" dirty="0" smtClean="0"/>
              <a:t>e</a:t>
            </a:r>
            <a:r>
              <a:rPr kumimoji="1" lang="en-US" altLang="ja-JP" sz="2400" dirty="0" smtClean="0"/>
              <a:t>xit </a:t>
            </a:r>
            <a:r>
              <a:rPr lang="ja-JP" altLang="en-US" sz="2400" dirty="0" smtClean="0"/>
              <a:t>が</a:t>
            </a:r>
            <a:r>
              <a:rPr lang="en-US" altLang="ja-JP" sz="2400" dirty="0" err="1" smtClean="0"/>
              <a:t>anafile</a:t>
            </a:r>
            <a:r>
              <a:rPr lang="ja-JP" altLang="en-US" sz="2400" dirty="0" smtClean="0"/>
              <a:t>の終わりを意味しています。以降が無視されるので、デバッグなどに</a:t>
            </a:r>
            <a:r>
              <a:rPr lang="ja-JP" altLang="en-US" sz="2400" dirty="0"/>
              <a:t>も</a:t>
            </a:r>
            <a:r>
              <a:rPr lang="ja-JP" altLang="en-US" sz="2400" dirty="0" smtClean="0"/>
              <a:t>活用することができます</a:t>
            </a:r>
            <a:endParaRPr kumimoji="1" lang="ja-JP" altLang="en-US" sz="2400" dirty="0"/>
          </a:p>
        </p:txBody>
      </p:sp>
      <p:sp>
        <p:nvSpPr>
          <p:cNvPr id="38" name="テキスト ボックス 37"/>
          <p:cNvSpPr txBox="1"/>
          <p:nvPr/>
        </p:nvSpPr>
        <p:spPr>
          <a:xfrm>
            <a:off x="986789" y="5949280"/>
            <a:ext cx="7532756" cy="830997"/>
          </a:xfrm>
          <a:prstGeom prst="rect">
            <a:avLst/>
          </a:prstGeom>
          <a:noFill/>
        </p:spPr>
        <p:txBody>
          <a:bodyPr wrap="square" rtlCol="0">
            <a:spAutoFit/>
          </a:bodyPr>
          <a:lstStyle/>
          <a:p>
            <a:r>
              <a:rPr kumimoji="1" lang="ja-JP" altLang="en-US" sz="2400" dirty="0" smtClean="0"/>
              <a:t>「</a:t>
            </a:r>
            <a:r>
              <a:rPr kumimoji="1" lang="en-US" altLang="ja-JP" sz="2400" dirty="0" smtClean="0"/>
              <a:t>book</a:t>
            </a:r>
            <a:r>
              <a:rPr kumimoji="1" lang="ja-JP" altLang="en-US" sz="2400" dirty="0" smtClean="0"/>
              <a:t>」というコマンド入力</a:t>
            </a:r>
            <a:r>
              <a:rPr lang="ja-JP" altLang="en-US" sz="2400" dirty="0" smtClean="0"/>
              <a:t>の際に書き換えた</a:t>
            </a:r>
            <a:r>
              <a:rPr lang="en-US" altLang="ja-JP" sz="2400" dirty="0" err="1" smtClean="0"/>
              <a:t>anafile</a:t>
            </a:r>
            <a:r>
              <a:rPr lang="ja-JP" altLang="en-US" sz="2400" dirty="0" smtClean="0"/>
              <a:t>を指定し</a:t>
            </a:r>
            <a:r>
              <a:rPr lang="en-US" altLang="ja-JP" sz="2400" dirty="0" smtClean="0"/>
              <a:t>Loop</a:t>
            </a:r>
            <a:r>
              <a:rPr lang="ja-JP" altLang="en-US" sz="2400" dirty="0" smtClean="0"/>
              <a:t>すれば、目的のヒストグラムを得ることができます。</a:t>
            </a:r>
            <a:endParaRPr kumimoji="1" lang="ja-JP" altLang="en-US" sz="2400" dirty="0"/>
          </a:p>
        </p:txBody>
      </p:sp>
    </p:spTree>
    <p:extLst>
      <p:ext uri="{BB962C8B-B14F-4D97-AF65-F5344CB8AC3E}">
        <p14:creationId xmlns:p14="http://schemas.microsoft.com/office/powerpoint/2010/main" val="1160923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6656" y="2276872"/>
            <a:ext cx="8229600" cy="2376264"/>
          </a:xfrm>
        </p:spPr>
        <p:txBody>
          <a:bodyPr>
            <a:normAutofit/>
          </a:bodyPr>
          <a:lstStyle/>
          <a:p>
            <a:pPr marL="0" indent="0">
              <a:buNone/>
            </a:pPr>
            <a:r>
              <a:rPr lang="ja-JP" altLang="en-US" dirty="0" smtClean="0"/>
              <a:t>解析の為には、エネルギーなどの測定値、に由来する変数を計算する必要があります。</a:t>
            </a:r>
            <a:endParaRPr lang="en-US" altLang="ja-JP" dirty="0" smtClean="0"/>
          </a:p>
          <a:p>
            <a:pPr marL="0" indent="0">
              <a:buNone/>
            </a:pPr>
            <a:r>
              <a:rPr lang="ja-JP" altLang="en-US" dirty="0" smtClean="0"/>
              <a:t>その計算の為には変数の追い方を把握する必要があり、その初歩を説明します。</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pPr marL="0" indent="0">
              <a:buNone/>
            </a:pPr>
            <a:endParaRPr kumimoji="1" lang="ja-JP" altLang="en-US" dirty="0"/>
          </a:p>
        </p:txBody>
      </p:sp>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ソースコード内の変数</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623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ソースコード内の変数</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99592" y="1082818"/>
            <a:ext cx="7056784" cy="2246769"/>
          </a:xfrm>
          <a:prstGeom prst="rect">
            <a:avLst/>
          </a:prstGeom>
          <a:noFill/>
        </p:spPr>
        <p:txBody>
          <a:bodyPr wrap="square" rtlCol="0">
            <a:spAutoFit/>
          </a:bodyPr>
          <a:lstStyle/>
          <a:p>
            <a:r>
              <a:rPr lang="ja-JP" altLang="en-US" sz="2800" dirty="0"/>
              <a:t>測定値由来の変数は</a:t>
            </a:r>
            <a:r>
              <a:rPr lang="en-US" altLang="ja-JP" sz="2800" dirty="0" err="1"/>
              <a:t>Anapaw</a:t>
            </a:r>
            <a:r>
              <a:rPr lang="ja-JP" altLang="en-US" sz="2800" dirty="0"/>
              <a:t>では「</a:t>
            </a:r>
            <a:r>
              <a:rPr lang="en-US" altLang="ja-JP" sz="2800" dirty="0"/>
              <a:t>val1</a:t>
            </a:r>
            <a:r>
              <a:rPr lang="ja-JP" altLang="en-US" sz="2800" dirty="0"/>
              <a:t>」や「</a:t>
            </a:r>
            <a:r>
              <a:rPr lang="en-US" altLang="ja-JP" sz="2800" dirty="0"/>
              <a:t>val2</a:t>
            </a:r>
            <a:r>
              <a:rPr lang="ja-JP" altLang="en-US" sz="2800" dirty="0"/>
              <a:t>」などと名付けられた配列でソースコード間で共有されています。（恐らく）</a:t>
            </a:r>
            <a:endParaRPr lang="en-US" altLang="ja-JP" sz="2800" dirty="0"/>
          </a:p>
          <a:p>
            <a:endParaRPr lang="en-US" altLang="ja-JP" sz="2800" dirty="0"/>
          </a:p>
          <a:p>
            <a:endParaRPr kumimoji="1" lang="ja-JP" altLang="en-US" sz="2800" dirty="0"/>
          </a:p>
        </p:txBody>
      </p:sp>
      <p:pic>
        <p:nvPicPr>
          <p:cNvPr id="4099" name="Picture 3" descr="C:\Users\Yuji\Downloads\val1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93" y="3717032"/>
            <a:ext cx="4048125" cy="86677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99592" y="2862228"/>
            <a:ext cx="6912768" cy="461665"/>
          </a:xfrm>
          <a:prstGeom prst="rect">
            <a:avLst/>
          </a:prstGeom>
          <a:noFill/>
        </p:spPr>
        <p:txBody>
          <a:bodyPr wrap="square" rtlCol="0">
            <a:spAutoFit/>
          </a:bodyPr>
          <a:lstStyle/>
          <a:p>
            <a:r>
              <a:rPr lang="en-US" altLang="ja-JP" sz="2400" dirty="0" err="1" smtClean="0"/>
              <a:t>e</a:t>
            </a:r>
            <a:r>
              <a:rPr kumimoji="1" lang="en-US" altLang="ja-JP" sz="2400" dirty="0" err="1" smtClean="0"/>
              <a:t>nc_recoil.f</a:t>
            </a:r>
            <a:r>
              <a:rPr kumimoji="1" lang="ja-JP" altLang="en-US" sz="2400" dirty="0" smtClean="0"/>
              <a:t>を見てみると図のような記載があります。</a:t>
            </a:r>
            <a:endParaRPr kumimoji="1" lang="ja-JP" altLang="en-US" sz="2400" dirty="0"/>
          </a:p>
        </p:txBody>
      </p:sp>
      <p:sp>
        <p:nvSpPr>
          <p:cNvPr id="12" name="テキスト ボックス 11"/>
          <p:cNvSpPr txBox="1"/>
          <p:nvPr/>
        </p:nvSpPr>
        <p:spPr>
          <a:xfrm>
            <a:off x="4150803" y="4623921"/>
            <a:ext cx="2276090" cy="369332"/>
          </a:xfrm>
          <a:prstGeom prst="rect">
            <a:avLst/>
          </a:prstGeom>
          <a:noFill/>
        </p:spPr>
        <p:txBody>
          <a:bodyPr wrap="square" rtlCol="0">
            <a:spAutoFit/>
          </a:bodyPr>
          <a:lstStyle/>
          <a:p>
            <a:r>
              <a:rPr lang="en-US" altLang="ja-JP" b="1" dirty="0" err="1"/>
              <a:t>e</a:t>
            </a:r>
            <a:r>
              <a:rPr kumimoji="1" lang="en-US" altLang="ja-JP" b="1" dirty="0" err="1" smtClean="0"/>
              <a:t>nc_recoil.f</a:t>
            </a:r>
            <a:r>
              <a:rPr kumimoji="1" lang="ja-JP" altLang="en-US" b="1" dirty="0" smtClean="0"/>
              <a:t>から抜粋</a:t>
            </a:r>
            <a:endParaRPr kumimoji="1" lang="ja-JP" altLang="en-US" b="1" dirty="0"/>
          </a:p>
        </p:txBody>
      </p:sp>
      <p:sp>
        <p:nvSpPr>
          <p:cNvPr id="13" name="テキスト ボックス 12"/>
          <p:cNvSpPr txBox="1"/>
          <p:nvPr/>
        </p:nvSpPr>
        <p:spPr>
          <a:xfrm>
            <a:off x="1115616" y="4992107"/>
            <a:ext cx="6696744" cy="1200329"/>
          </a:xfrm>
          <a:prstGeom prst="rect">
            <a:avLst/>
          </a:prstGeom>
          <a:noFill/>
        </p:spPr>
        <p:txBody>
          <a:bodyPr wrap="square" rtlCol="0">
            <a:spAutoFit/>
          </a:bodyPr>
          <a:lstStyle/>
          <a:p>
            <a:r>
              <a:rPr lang="ja-JP" altLang="en-US" sz="2400" dirty="0" smtClean="0"/>
              <a:t>「</a:t>
            </a:r>
            <a:r>
              <a:rPr lang="en-US" altLang="ja-JP" sz="2400" dirty="0" smtClean="0"/>
              <a:t>val1</a:t>
            </a:r>
            <a:r>
              <a:rPr lang="ja-JP" altLang="en-US" sz="2400" dirty="0" err="1" smtClean="0"/>
              <a:t>には</a:t>
            </a:r>
            <a:r>
              <a:rPr lang="en-US" altLang="ja-JP" sz="2400" dirty="0" err="1" smtClean="0"/>
              <a:t>enc_psd.f</a:t>
            </a:r>
            <a:r>
              <a:rPr lang="ja-JP" altLang="en-US" sz="2400" dirty="0" smtClean="0"/>
              <a:t>で計算されている変数が、</a:t>
            </a:r>
            <a:endParaRPr lang="en-US" altLang="ja-JP" sz="2400" dirty="0" smtClean="0"/>
          </a:p>
          <a:p>
            <a:r>
              <a:rPr lang="en-US" altLang="ja-JP" sz="2400" dirty="0" smtClean="0"/>
              <a:t>val2</a:t>
            </a:r>
            <a:r>
              <a:rPr lang="ja-JP" altLang="en-US" sz="2400" dirty="0" err="1" smtClean="0"/>
              <a:t>には</a:t>
            </a:r>
            <a:r>
              <a:rPr lang="en-US" altLang="ja-JP" sz="2400" dirty="0" err="1" smtClean="0"/>
              <a:t>enc_psd_vme.f</a:t>
            </a:r>
            <a:r>
              <a:rPr lang="ja-JP" altLang="en-US" sz="2400" dirty="0" smtClean="0"/>
              <a:t>で計算されている変数が格納されている。」という意味です。</a:t>
            </a:r>
            <a:endParaRPr kumimoji="1" lang="en-US" altLang="ja-JP" sz="2400" dirty="0" smtClean="0"/>
          </a:p>
        </p:txBody>
      </p:sp>
    </p:spTree>
    <p:extLst>
      <p:ext uri="{BB962C8B-B14F-4D97-AF65-F5344CB8AC3E}">
        <p14:creationId xmlns:p14="http://schemas.microsoft.com/office/powerpoint/2010/main" val="1542150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ソースコード内の変数</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C:\Users\Yuji\Downloads\valu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242" y="2245514"/>
            <a:ext cx="4187122"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150803" y="5075892"/>
            <a:ext cx="2276090" cy="369332"/>
          </a:xfrm>
          <a:prstGeom prst="rect">
            <a:avLst/>
          </a:prstGeom>
          <a:noFill/>
        </p:spPr>
        <p:txBody>
          <a:bodyPr wrap="square" rtlCol="0">
            <a:spAutoFit/>
          </a:bodyPr>
          <a:lstStyle/>
          <a:p>
            <a:r>
              <a:rPr lang="en-US" altLang="ja-JP" b="1" dirty="0" err="1"/>
              <a:t>e</a:t>
            </a:r>
            <a:r>
              <a:rPr kumimoji="1" lang="en-US" altLang="ja-JP" b="1" dirty="0" err="1" smtClean="0"/>
              <a:t>nc_recoil.f</a:t>
            </a:r>
            <a:r>
              <a:rPr kumimoji="1" lang="ja-JP" altLang="en-US" b="1" dirty="0" smtClean="0"/>
              <a:t>から抜粋</a:t>
            </a:r>
            <a:endParaRPr kumimoji="1" lang="ja-JP" altLang="en-US" b="1" dirty="0"/>
          </a:p>
        </p:txBody>
      </p:sp>
      <p:sp>
        <p:nvSpPr>
          <p:cNvPr id="2" name="テキスト ボックス 1"/>
          <p:cNvSpPr txBox="1"/>
          <p:nvPr/>
        </p:nvSpPr>
        <p:spPr>
          <a:xfrm>
            <a:off x="457200" y="908720"/>
            <a:ext cx="8229600" cy="1200329"/>
          </a:xfrm>
          <a:prstGeom prst="rect">
            <a:avLst/>
          </a:prstGeom>
          <a:noFill/>
        </p:spPr>
        <p:txBody>
          <a:bodyPr wrap="square" rtlCol="0">
            <a:spAutoFit/>
          </a:bodyPr>
          <a:lstStyle/>
          <a:p>
            <a:r>
              <a:rPr lang="en-US" altLang="ja-JP" sz="2400" dirty="0"/>
              <a:t>v</a:t>
            </a:r>
            <a:r>
              <a:rPr lang="en-US" altLang="ja-JP" sz="2400" dirty="0" smtClean="0"/>
              <a:t>al1,2</a:t>
            </a:r>
            <a:r>
              <a:rPr lang="ja-JP" altLang="en-US" sz="2400" dirty="0" smtClean="0"/>
              <a:t>は配列であり、どの要素がどの測定値由来の変数に該当するのかを把握する必要があります。</a:t>
            </a:r>
            <a:endParaRPr lang="en-US" altLang="ja-JP" sz="2400" dirty="0" smtClean="0"/>
          </a:p>
          <a:p>
            <a:r>
              <a:rPr kumimoji="1" lang="en-US" altLang="ja-JP" sz="2400" dirty="0" err="1" smtClean="0"/>
              <a:t>enc_recoil.f</a:t>
            </a:r>
            <a:r>
              <a:rPr kumimoji="1" lang="ja-JP" altLang="en-US" sz="2400" dirty="0" smtClean="0"/>
              <a:t>を見てみると</a:t>
            </a:r>
            <a:endParaRPr kumimoji="1" lang="en-US" altLang="ja-JP" sz="2400" dirty="0" smtClean="0"/>
          </a:p>
        </p:txBody>
      </p:sp>
      <p:sp>
        <p:nvSpPr>
          <p:cNvPr id="3" name="テキスト ボックス 2"/>
          <p:cNvSpPr txBox="1"/>
          <p:nvPr/>
        </p:nvSpPr>
        <p:spPr>
          <a:xfrm>
            <a:off x="457200" y="5445224"/>
            <a:ext cx="7931224" cy="1569660"/>
          </a:xfrm>
          <a:prstGeom prst="rect">
            <a:avLst/>
          </a:prstGeom>
          <a:noFill/>
        </p:spPr>
        <p:txBody>
          <a:bodyPr wrap="square" rtlCol="0">
            <a:spAutoFit/>
          </a:bodyPr>
          <a:lstStyle/>
          <a:p>
            <a:r>
              <a:rPr lang="ja-JP" altLang="en-US" sz="2400" dirty="0"/>
              <a:t>図のよう</a:t>
            </a:r>
            <a:r>
              <a:rPr lang="ja-JP" altLang="en-US" sz="2400" dirty="0" smtClean="0"/>
              <a:t>に</a:t>
            </a:r>
            <a:r>
              <a:rPr lang="en-US" altLang="ja-JP" sz="2400" dirty="0" smtClean="0"/>
              <a:t>val1(5,151)</a:t>
            </a:r>
            <a:r>
              <a:rPr lang="ja-JP" altLang="en-US" sz="2400" dirty="0" smtClean="0"/>
              <a:t>などと記載されています。</a:t>
            </a:r>
            <a:endParaRPr lang="en-US" altLang="ja-JP" sz="2400" dirty="0" smtClean="0"/>
          </a:p>
          <a:p>
            <a:r>
              <a:rPr lang="ja-JP" altLang="en-US" sz="2400" dirty="0" smtClean="0"/>
              <a:t>この</a:t>
            </a:r>
            <a:r>
              <a:rPr lang="en-US" altLang="ja-JP" sz="2400" dirty="0" smtClean="0"/>
              <a:t>val1(5,151)</a:t>
            </a:r>
            <a:r>
              <a:rPr lang="ja-JP" altLang="en-US" sz="2400" dirty="0" smtClean="0"/>
              <a:t>が何の物理量を表しているかを調べるやり方を説明します。</a:t>
            </a:r>
            <a:endParaRPr lang="en-US" altLang="ja-JP" sz="2400" dirty="0" smtClean="0"/>
          </a:p>
          <a:p>
            <a:endParaRPr kumimoji="1" lang="ja-JP" altLang="en-US" sz="2400" dirty="0"/>
          </a:p>
        </p:txBody>
      </p:sp>
    </p:spTree>
    <p:extLst>
      <p:ext uri="{BB962C8B-B14F-4D97-AF65-F5344CB8AC3E}">
        <p14:creationId xmlns:p14="http://schemas.microsoft.com/office/powerpoint/2010/main" val="218412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ソースコード内の変数</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C:\Users\Yuji\Downloads\guess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46" y="1844824"/>
            <a:ext cx="5781675" cy="33242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152715" y="5169049"/>
            <a:ext cx="2276090" cy="369332"/>
          </a:xfrm>
          <a:prstGeom prst="rect">
            <a:avLst/>
          </a:prstGeom>
          <a:noFill/>
        </p:spPr>
        <p:txBody>
          <a:bodyPr wrap="square" rtlCol="0">
            <a:spAutoFit/>
          </a:bodyPr>
          <a:lstStyle/>
          <a:p>
            <a:r>
              <a:rPr lang="en-US" altLang="ja-JP" b="1" dirty="0" err="1" smtClean="0"/>
              <a:t>e</a:t>
            </a:r>
            <a:r>
              <a:rPr kumimoji="1" lang="en-US" altLang="ja-JP" b="1" dirty="0" err="1" smtClean="0"/>
              <a:t>nc_psd.f</a:t>
            </a:r>
            <a:r>
              <a:rPr kumimoji="1" lang="ja-JP" altLang="en-US" b="1" dirty="0" smtClean="0"/>
              <a:t>から抜粋</a:t>
            </a:r>
            <a:endParaRPr kumimoji="1" lang="ja-JP" altLang="en-US" b="1" dirty="0"/>
          </a:p>
        </p:txBody>
      </p:sp>
      <p:sp>
        <p:nvSpPr>
          <p:cNvPr id="3" name="テキスト ボックス 2"/>
          <p:cNvSpPr txBox="1"/>
          <p:nvPr/>
        </p:nvSpPr>
        <p:spPr>
          <a:xfrm>
            <a:off x="457200" y="778322"/>
            <a:ext cx="8229600" cy="923330"/>
          </a:xfrm>
          <a:prstGeom prst="rect">
            <a:avLst/>
          </a:prstGeom>
          <a:noFill/>
        </p:spPr>
        <p:txBody>
          <a:bodyPr wrap="square" rtlCol="0">
            <a:spAutoFit/>
          </a:bodyPr>
          <a:lstStyle/>
          <a:p>
            <a:r>
              <a:rPr lang="en-US" altLang="ja-JP" dirty="0" smtClean="0"/>
              <a:t>v</a:t>
            </a:r>
            <a:r>
              <a:rPr kumimoji="1" lang="en-US" altLang="ja-JP" dirty="0" smtClean="0"/>
              <a:t>al1(5,151)</a:t>
            </a:r>
            <a:r>
              <a:rPr kumimoji="1" lang="ja-JP" altLang="en-US" dirty="0" smtClean="0"/>
              <a:t>の「</a:t>
            </a:r>
            <a:r>
              <a:rPr kumimoji="1" lang="en-US" altLang="ja-JP" dirty="0" smtClean="0"/>
              <a:t>5,151</a:t>
            </a:r>
            <a:r>
              <a:rPr kumimoji="1" lang="ja-JP" altLang="en-US" dirty="0" smtClean="0"/>
              <a:t>」という数字は変数 </a:t>
            </a:r>
            <a:r>
              <a:rPr kumimoji="1" lang="en-US" altLang="ja-JP" dirty="0" smtClean="0"/>
              <a:t>ID</a:t>
            </a:r>
            <a:r>
              <a:rPr kumimoji="1" lang="ja-JP" altLang="en-US" dirty="0" smtClean="0"/>
              <a:t>と関係しており、変数 </a:t>
            </a:r>
            <a:r>
              <a:rPr kumimoji="1" lang="en-US" altLang="ja-JP" dirty="0" smtClean="0"/>
              <a:t>ID</a:t>
            </a:r>
            <a:r>
              <a:rPr lang="ja-JP" altLang="en-US" dirty="0" smtClean="0"/>
              <a:t>は通常ソースコードの上部に記載されていると上で説明しました。</a:t>
            </a:r>
            <a:r>
              <a:rPr lang="en-US" altLang="ja-JP" dirty="0" err="1"/>
              <a:t>enc_recoil.f</a:t>
            </a:r>
            <a:r>
              <a:rPr lang="ja-JP" altLang="en-US" dirty="0"/>
              <a:t>の中では</a:t>
            </a:r>
            <a:r>
              <a:rPr lang="en-US" altLang="ja-JP" dirty="0"/>
              <a:t>val1</a:t>
            </a:r>
            <a:r>
              <a:rPr lang="ja-JP" altLang="en-US" dirty="0"/>
              <a:t>は</a:t>
            </a:r>
            <a:r>
              <a:rPr lang="en-US" altLang="ja-JP" dirty="0" err="1"/>
              <a:t>enc_psd.f</a:t>
            </a:r>
            <a:r>
              <a:rPr lang="ja-JP" altLang="en-US" dirty="0"/>
              <a:t>から来た配列でした</a:t>
            </a:r>
            <a:r>
              <a:rPr lang="ja-JP" altLang="en-US" dirty="0" smtClean="0"/>
              <a:t>。</a:t>
            </a:r>
            <a:r>
              <a:rPr lang="en-US" altLang="ja-JP" dirty="0" err="1" smtClean="0"/>
              <a:t>enc_psd.f</a:t>
            </a:r>
            <a:r>
              <a:rPr lang="ja-JP" altLang="en-US" dirty="0" smtClean="0"/>
              <a:t>の上部を見てみると図のようになっています。</a:t>
            </a:r>
            <a:endParaRPr kumimoji="1" lang="ja-JP" altLang="en-US" dirty="0"/>
          </a:p>
        </p:txBody>
      </p:sp>
      <p:sp>
        <p:nvSpPr>
          <p:cNvPr id="6" name="テキスト ボックス 5"/>
          <p:cNvSpPr txBox="1"/>
          <p:nvPr/>
        </p:nvSpPr>
        <p:spPr>
          <a:xfrm>
            <a:off x="646708" y="5517232"/>
            <a:ext cx="8075240" cy="1077218"/>
          </a:xfrm>
          <a:prstGeom prst="rect">
            <a:avLst/>
          </a:prstGeom>
          <a:noFill/>
        </p:spPr>
        <p:txBody>
          <a:bodyPr wrap="square" rtlCol="0">
            <a:spAutoFit/>
          </a:bodyPr>
          <a:lstStyle/>
          <a:p>
            <a:r>
              <a:rPr kumimoji="1" lang="ja-JP" altLang="en-US" sz="1600" dirty="0" smtClean="0"/>
              <a:t>「</a:t>
            </a:r>
            <a:r>
              <a:rPr lang="en-US" altLang="ja-JP" sz="1600" dirty="0" smtClean="0"/>
              <a:t>v</a:t>
            </a:r>
            <a:r>
              <a:rPr kumimoji="1" lang="en-US" altLang="ja-JP" sz="1600" dirty="0" smtClean="0"/>
              <a:t>al1(5,151)</a:t>
            </a:r>
            <a:r>
              <a:rPr kumimoji="1" lang="ja-JP" altLang="en-US" sz="1600" dirty="0" smtClean="0"/>
              <a:t>」の「</a:t>
            </a:r>
            <a:r>
              <a:rPr kumimoji="1" lang="en-US" altLang="ja-JP" sz="1600" dirty="0" smtClean="0"/>
              <a:t>5</a:t>
            </a:r>
            <a:r>
              <a:rPr kumimoji="1" lang="ja-JP" altLang="en-US" sz="1600" dirty="0" smtClean="0"/>
              <a:t>」に対応するのが</a:t>
            </a:r>
            <a:r>
              <a:rPr lang="ja-JP" altLang="en-US" sz="1600" dirty="0" smtClean="0"/>
              <a:t>恐らく「</a:t>
            </a:r>
            <a:r>
              <a:rPr lang="en-US" altLang="ja-JP" sz="1600" dirty="0" smtClean="0"/>
              <a:t>Word#</a:t>
            </a:r>
            <a:r>
              <a:rPr lang="ja-JP" altLang="en-US" sz="1600" dirty="0" smtClean="0"/>
              <a:t>」で「</a:t>
            </a:r>
            <a:r>
              <a:rPr lang="en-US" altLang="ja-JP" sz="1600" dirty="0" smtClean="0"/>
              <a:t>5</a:t>
            </a:r>
            <a:r>
              <a:rPr lang="ja-JP" altLang="en-US" sz="1600" dirty="0" smtClean="0"/>
              <a:t>」は「</a:t>
            </a:r>
            <a:r>
              <a:rPr lang="en-US" altLang="ja-JP" sz="1600" dirty="0" err="1" smtClean="0"/>
              <a:t>Ecal_max</a:t>
            </a:r>
            <a:r>
              <a:rPr lang="ja-JP" altLang="en-US" sz="1600" dirty="0" smtClean="0"/>
              <a:t>」です。</a:t>
            </a:r>
            <a:endParaRPr lang="en-US" altLang="ja-JP" sz="1600" dirty="0" smtClean="0"/>
          </a:p>
          <a:p>
            <a:r>
              <a:rPr lang="ja-JP" altLang="en-US" sz="1600" dirty="0" smtClean="0"/>
              <a:t>要素を表す左側の数字はこの「</a:t>
            </a:r>
            <a:r>
              <a:rPr lang="en-US" altLang="ja-JP" sz="1600" dirty="0" smtClean="0"/>
              <a:t>Word#</a:t>
            </a:r>
            <a:r>
              <a:rPr lang="ja-JP" altLang="en-US" sz="1600" dirty="0" smtClean="0"/>
              <a:t>」のようです。</a:t>
            </a:r>
            <a:endParaRPr lang="en-US" altLang="ja-JP" sz="1600" dirty="0" smtClean="0"/>
          </a:p>
          <a:p>
            <a:r>
              <a:rPr kumimoji="1" lang="ja-JP" altLang="en-US" sz="1600" dirty="0" smtClean="0"/>
              <a:t>「</a:t>
            </a:r>
            <a:r>
              <a:rPr kumimoji="1" lang="en-US" altLang="ja-JP" sz="1600" dirty="0" smtClean="0"/>
              <a:t>151</a:t>
            </a:r>
            <a:r>
              <a:rPr kumimoji="1" lang="ja-JP" altLang="en-US" sz="1600" smtClean="0"/>
              <a:t>」</a:t>
            </a:r>
            <a:r>
              <a:rPr lang="ja-JP" altLang="en-US" sz="1600"/>
              <a:t>に</a:t>
            </a:r>
            <a:r>
              <a:rPr lang="ja-JP" altLang="en-US" sz="1600" smtClean="0"/>
              <a:t>対応</a:t>
            </a:r>
            <a:r>
              <a:rPr lang="ja-JP" altLang="en-US" sz="1600" dirty="0" smtClean="0"/>
              <a:t>するのが変数 </a:t>
            </a:r>
            <a:r>
              <a:rPr lang="en-US" altLang="ja-JP" sz="1600" dirty="0" smtClean="0"/>
              <a:t>ID</a:t>
            </a:r>
            <a:r>
              <a:rPr lang="ja-JP" altLang="en-US" sz="1600" dirty="0" smtClean="0"/>
              <a:t>である「</a:t>
            </a:r>
            <a:r>
              <a:rPr lang="en-US" altLang="ja-JP" sz="1600" dirty="0" smtClean="0"/>
              <a:t>151</a:t>
            </a:r>
            <a:r>
              <a:rPr lang="ja-JP" altLang="en-US" sz="1600" dirty="0" smtClean="0"/>
              <a:t>」で「</a:t>
            </a:r>
            <a:r>
              <a:rPr lang="en-US" altLang="ja-JP" sz="1600" dirty="0" smtClean="0"/>
              <a:t>Strip with highest pulse height</a:t>
            </a:r>
            <a:r>
              <a:rPr lang="ja-JP" altLang="en-US" sz="1600" dirty="0"/>
              <a:t> </a:t>
            </a:r>
            <a:r>
              <a:rPr lang="en-US" altLang="ja-JP" sz="1600" dirty="0" smtClean="0"/>
              <a:t>(PSD1-x)</a:t>
            </a:r>
            <a:r>
              <a:rPr lang="ja-JP" altLang="en-US" sz="1600" dirty="0" smtClean="0"/>
              <a:t>」であり、</a:t>
            </a:r>
            <a:r>
              <a:rPr lang="en-US" altLang="ja-JP" sz="1600" dirty="0" smtClean="0"/>
              <a:t>val1(5,151)</a:t>
            </a:r>
            <a:r>
              <a:rPr lang="ja-JP" altLang="en-US" sz="1600" dirty="0" smtClean="0"/>
              <a:t>は「</a:t>
            </a:r>
            <a:r>
              <a:rPr lang="en-US" altLang="ja-JP" sz="1600" dirty="0" smtClean="0"/>
              <a:t>PSD1-x</a:t>
            </a:r>
            <a:r>
              <a:rPr lang="ja-JP" altLang="en-US" sz="1600" dirty="0" smtClean="0"/>
              <a:t>のストリップの中で最も高いエネルギーを表している。」と推定できます。</a:t>
            </a:r>
            <a:endParaRPr kumimoji="1" lang="en-US" altLang="ja-JP" sz="1600" dirty="0" smtClean="0"/>
          </a:p>
        </p:txBody>
      </p:sp>
    </p:spTree>
    <p:extLst>
      <p:ext uri="{BB962C8B-B14F-4D97-AF65-F5344CB8AC3E}">
        <p14:creationId xmlns:p14="http://schemas.microsoft.com/office/powerpoint/2010/main" val="1458418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rPr>
              <a:t>ソースコード内の変数</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552" y="1340768"/>
            <a:ext cx="7731372" cy="2308324"/>
          </a:xfrm>
          <a:prstGeom prst="rect">
            <a:avLst/>
          </a:prstGeom>
          <a:noFill/>
        </p:spPr>
        <p:txBody>
          <a:bodyPr wrap="square" rtlCol="0">
            <a:spAutoFit/>
          </a:bodyPr>
          <a:lstStyle/>
          <a:p>
            <a:r>
              <a:rPr kumimoji="1" lang="ja-JP" altLang="en-US" sz="2400" dirty="0" smtClean="0"/>
              <a:t>ソースコード上部に載っているコメントアウトされた文をもとにして変数の追い方を説明しましたが、ＣＲＩＢのソースコードは色々な人が書き換えるので、コメントアウトの文と実際の変数が対応していない可能性</a:t>
            </a:r>
            <a:r>
              <a:rPr lang="ja-JP" altLang="en-US" sz="2400" dirty="0" smtClean="0"/>
              <a:t>があります。</a:t>
            </a:r>
            <a:endParaRPr kumimoji="1" lang="en-US" altLang="ja-JP" sz="2400" dirty="0" smtClean="0"/>
          </a:p>
          <a:p>
            <a:r>
              <a:rPr lang="ja-JP" altLang="en-US" sz="2400" dirty="0" smtClean="0"/>
              <a:t>コメントアウトの文を参考にしながらコードを読んでいき、本当に対応しているのか、確認をしておきましょう。</a:t>
            </a:r>
            <a:endParaRPr kumimoji="1" lang="ja-JP" altLang="en-US" sz="2400" dirty="0"/>
          </a:p>
        </p:txBody>
      </p:sp>
      <p:sp>
        <p:nvSpPr>
          <p:cNvPr id="11" name="テキスト ボックス 10"/>
          <p:cNvSpPr txBox="1"/>
          <p:nvPr/>
        </p:nvSpPr>
        <p:spPr>
          <a:xfrm>
            <a:off x="539552" y="3789040"/>
            <a:ext cx="7731372" cy="830997"/>
          </a:xfrm>
          <a:prstGeom prst="rect">
            <a:avLst/>
          </a:prstGeom>
          <a:noFill/>
        </p:spPr>
        <p:txBody>
          <a:bodyPr wrap="square" rtlCol="0">
            <a:spAutoFit/>
          </a:bodyPr>
          <a:lstStyle/>
          <a:p>
            <a:r>
              <a:rPr kumimoji="1" lang="ja-JP" altLang="en-US" sz="2400" dirty="0" smtClean="0"/>
              <a:t>ソースコードを書き換えた場合、コンパイルしなければ変更が</a:t>
            </a:r>
            <a:r>
              <a:rPr lang="ja-JP" altLang="en-US" sz="2400" dirty="0" smtClean="0"/>
              <a:t>反映されません。</a:t>
            </a:r>
            <a:r>
              <a:rPr lang="en-US" altLang="ja-JP" sz="2400" dirty="0" err="1" smtClean="0"/>
              <a:t>Anapaw</a:t>
            </a:r>
            <a:r>
              <a:rPr lang="ja-JP" altLang="en-US" sz="2400" dirty="0" smtClean="0"/>
              <a:t>の</a:t>
            </a:r>
            <a:r>
              <a:rPr lang="en-US" altLang="ja-JP" sz="2400" dirty="0" smtClean="0"/>
              <a:t>make</a:t>
            </a:r>
            <a:r>
              <a:rPr lang="ja-JP" altLang="en-US" sz="2400" dirty="0" smtClean="0"/>
              <a:t>は「</a:t>
            </a:r>
            <a:r>
              <a:rPr lang="en-US" altLang="ja-JP" sz="2400" dirty="0" err="1" smtClean="0"/>
              <a:t>makeana</a:t>
            </a:r>
            <a:r>
              <a:rPr lang="ja-JP" altLang="en-US" sz="2400" dirty="0" smtClean="0"/>
              <a:t>」です。</a:t>
            </a:r>
            <a:endParaRPr lang="en-US" altLang="ja-JP" sz="2400" dirty="0" smtClean="0"/>
          </a:p>
        </p:txBody>
      </p:sp>
    </p:spTree>
    <p:extLst>
      <p:ext uri="{BB962C8B-B14F-4D97-AF65-F5344CB8AC3E}">
        <p14:creationId xmlns:p14="http://schemas.microsoft.com/office/powerpoint/2010/main" val="360012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コンテンツ</a:t>
            </a:r>
            <a:endParaRPr kumimoji="1" lang="ja-JP" altLang="en-US" dirty="0"/>
          </a:p>
        </p:txBody>
      </p:sp>
      <p:sp>
        <p:nvSpPr>
          <p:cNvPr id="3" name="コンテンツ プレースホルダー 2"/>
          <p:cNvSpPr>
            <a:spLocks noGrp="1"/>
          </p:cNvSpPr>
          <p:nvPr>
            <p:ph idx="1"/>
          </p:nvPr>
        </p:nvSpPr>
        <p:spPr>
          <a:xfrm>
            <a:off x="457200" y="1600201"/>
            <a:ext cx="8229600" cy="1396752"/>
          </a:xfrm>
        </p:spPr>
        <p:txBody>
          <a:bodyPr>
            <a:normAutofit/>
          </a:bodyPr>
          <a:lstStyle/>
          <a:p>
            <a:pPr>
              <a:buFont typeface="Wingdings" panose="05000000000000000000" pitchFamily="2" charset="2"/>
              <a:buChar char="l"/>
            </a:pPr>
            <a:r>
              <a:rPr lang="ja-JP" altLang="en-US" dirty="0" smtClean="0"/>
              <a:t>ヒストグラムを見るまで</a:t>
            </a:r>
            <a:endParaRPr kumimoji="1" lang="en-US" altLang="ja-JP" dirty="0" smtClean="0"/>
          </a:p>
        </p:txBody>
      </p:sp>
      <p:sp>
        <p:nvSpPr>
          <p:cNvPr id="5" name="テキスト ボックス 4"/>
          <p:cNvSpPr txBox="1"/>
          <p:nvPr/>
        </p:nvSpPr>
        <p:spPr>
          <a:xfrm>
            <a:off x="467544" y="3060249"/>
            <a:ext cx="4176464" cy="584775"/>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3200" dirty="0" smtClean="0"/>
              <a:t>ヒストグラムの定義</a:t>
            </a:r>
            <a:endParaRPr kumimoji="1" lang="ja-JP" altLang="en-US" sz="3200" dirty="0"/>
          </a:p>
        </p:txBody>
      </p:sp>
      <p:sp>
        <p:nvSpPr>
          <p:cNvPr id="6" name="テキスト ボックス 5"/>
          <p:cNvSpPr txBox="1"/>
          <p:nvPr/>
        </p:nvSpPr>
        <p:spPr>
          <a:xfrm>
            <a:off x="1259632" y="3789040"/>
            <a:ext cx="5976664" cy="1938992"/>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smtClean="0"/>
              <a:t>Analyzer ID, </a:t>
            </a:r>
            <a:r>
              <a:rPr kumimoji="1" lang="ja-JP" altLang="en-US" sz="2400" dirty="0" smtClean="0"/>
              <a:t>検出器 </a:t>
            </a:r>
            <a:r>
              <a:rPr kumimoji="1" lang="en-US" altLang="ja-JP" sz="2400" dirty="0" smtClean="0"/>
              <a:t>ID, </a:t>
            </a:r>
            <a:r>
              <a:rPr kumimoji="1" lang="ja-JP" altLang="en-US" sz="2400" dirty="0" smtClean="0"/>
              <a:t>変数 </a:t>
            </a:r>
            <a:r>
              <a:rPr kumimoji="1" lang="en-US" altLang="ja-JP" sz="2400" dirty="0" smtClean="0"/>
              <a:t>ID</a:t>
            </a:r>
          </a:p>
          <a:p>
            <a:pPr marL="342900" indent="-342900">
              <a:buFont typeface="Arial" panose="020B0604020202020204" pitchFamily="34" charset="0"/>
              <a:buChar char="•"/>
            </a:pPr>
            <a:r>
              <a:rPr lang="en-US" altLang="ja-JP" sz="2400" dirty="0" err="1"/>
              <a:t>a</a:t>
            </a:r>
            <a:r>
              <a:rPr lang="en-US" altLang="ja-JP" sz="2400" dirty="0" err="1" smtClean="0"/>
              <a:t>nafile</a:t>
            </a:r>
            <a:r>
              <a:rPr lang="ja-JP" altLang="en-US" sz="2400" dirty="0" smtClean="0"/>
              <a:t>の構造</a:t>
            </a:r>
            <a:endParaRPr lang="en-US" altLang="ja-JP" sz="2400" dirty="0" smtClean="0"/>
          </a:p>
          <a:p>
            <a:pPr marL="342900" indent="-342900">
              <a:buFont typeface="Arial" panose="020B0604020202020204" pitchFamily="34" charset="0"/>
              <a:buChar char="•"/>
            </a:pPr>
            <a:r>
              <a:rPr lang="en-US" altLang="ja-JP" sz="2400" dirty="0"/>
              <a:t>g</a:t>
            </a:r>
            <a:r>
              <a:rPr lang="en-US" altLang="ja-JP" sz="2400" dirty="0" smtClean="0"/>
              <a:t>ate</a:t>
            </a:r>
            <a:r>
              <a:rPr lang="ja-JP" altLang="en-US" sz="2400" dirty="0" smtClean="0"/>
              <a:t>の定義</a:t>
            </a:r>
            <a:endParaRPr lang="en-US" altLang="ja-JP" sz="2400" dirty="0" smtClean="0"/>
          </a:p>
          <a:p>
            <a:pPr marL="342900" indent="-342900">
              <a:buFont typeface="Arial" panose="020B0604020202020204" pitchFamily="34" charset="0"/>
              <a:buChar char="•"/>
            </a:pPr>
            <a:r>
              <a:rPr lang="ja-JP" altLang="en-US" sz="2400" dirty="0"/>
              <a:t>ヒストグラム</a:t>
            </a:r>
            <a:r>
              <a:rPr lang="ja-JP" altLang="en-US" sz="2400" dirty="0" smtClean="0"/>
              <a:t>の定義の具体的なやり方</a:t>
            </a:r>
            <a:endParaRPr lang="en-US" altLang="ja-JP" sz="2400" dirty="0" smtClean="0"/>
          </a:p>
          <a:p>
            <a:pPr marL="342900" indent="-342900">
              <a:buFont typeface="Arial" panose="020B0604020202020204" pitchFamily="34" charset="0"/>
              <a:buChar char="•"/>
            </a:pPr>
            <a:endParaRPr lang="en-US" altLang="ja-JP" sz="2400" dirty="0" smtClean="0"/>
          </a:p>
        </p:txBody>
      </p:sp>
      <p:sp>
        <p:nvSpPr>
          <p:cNvPr id="7" name="テキスト ボックス 6"/>
          <p:cNvSpPr txBox="1"/>
          <p:nvPr/>
        </p:nvSpPr>
        <p:spPr>
          <a:xfrm>
            <a:off x="1295636" y="2204864"/>
            <a:ext cx="5292588" cy="83099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err="1" smtClean="0"/>
              <a:t>analogin</a:t>
            </a:r>
            <a:r>
              <a:rPr lang="en-US" altLang="ja-JP" sz="2400" dirty="0" smtClean="0"/>
              <a:t>, </a:t>
            </a:r>
            <a:r>
              <a:rPr lang="en-US" altLang="ja-JP" sz="2400" dirty="0" err="1" smtClean="0"/>
              <a:t>anapaw</a:t>
            </a:r>
            <a:r>
              <a:rPr lang="en-US" altLang="ja-JP" sz="2400" dirty="0" smtClean="0"/>
              <a:t>, a/l, book, start, </a:t>
            </a:r>
            <a:r>
              <a:rPr lang="en-US" altLang="ja-JP" sz="2400" dirty="0" err="1" smtClean="0"/>
              <a:t>hst</a:t>
            </a:r>
            <a:endParaRPr kumimoji="1" lang="en-US" altLang="ja-JP" sz="2400" dirty="0" smtClean="0"/>
          </a:p>
          <a:p>
            <a:pPr marL="342900" indent="-342900">
              <a:buFont typeface="Arial" panose="020B0604020202020204" pitchFamily="34" charset="0"/>
              <a:buChar char="•"/>
            </a:pPr>
            <a:r>
              <a:rPr kumimoji="1" lang="ja-JP" altLang="en-US" sz="2400" dirty="0" smtClean="0"/>
              <a:t>コマンドの参考</a:t>
            </a:r>
            <a:endParaRPr kumimoji="1" lang="ja-JP" altLang="en-US" sz="2400" dirty="0"/>
          </a:p>
        </p:txBody>
      </p:sp>
      <p:sp>
        <p:nvSpPr>
          <p:cNvPr id="4" name="テキスト ボックス 3"/>
          <p:cNvSpPr txBox="1"/>
          <p:nvPr/>
        </p:nvSpPr>
        <p:spPr>
          <a:xfrm>
            <a:off x="467544" y="5373216"/>
            <a:ext cx="7200800" cy="584775"/>
          </a:xfrm>
          <a:prstGeom prst="rect">
            <a:avLst/>
          </a:prstGeom>
          <a:noFill/>
        </p:spPr>
        <p:txBody>
          <a:bodyPr wrap="square" rtlCol="0">
            <a:spAutoFit/>
          </a:bodyPr>
          <a:lstStyle/>
          <a:p>
            <a:pPr marL="457200" indent="-457200">
              <a:buFont typeface="Wingdings" panose="05000000000000000000" pitchFamily="2" charset="2"/>
              <a:buChar char="l"/>
            </a:pPr>
            <a:r>
              <a:rPr kumimoji="1" lang="ja-JP" altLang="en-US" sz="3200" dirty="0" smtClean="0"/>
              <a:t>ソースコード内の変数</a:t>
            </a:r>
            <a:endParaRPr kumimoji="1" lang="ja-JP" altLang="en-US" sz="3200" dirty="0"/>
          </a:p>
        </p:txBody>
      </p:sp>
      <p:sp>
        <p:nvSpPr>
          <p:cNvPr id="9" name="テキスト ボックス 8"/>
          <p:cNvSpPr txBox="1"/>
          <p:nvPr/>
        </p:nvSpPr>
        <p:spPr>
          <a:xfrm>
            <a:off x="1259632" y="5957991"/>
            <a:ext cx="5760640" cy="46166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400" dirty="0" smtClean="0"/>
              <a:t>ソースコード間にまたがる変数の追い方</a:t>
            </a:r>
            <a:endParaRPr kumimoji="1" lang="ja-JP" altLang="en-US" sz="2400" dirty="0"/>
          </a:p>
        </p:txBody>
      </p:sp>
    </p:spTree>
    <p:extLst>
      <p:ext uri="{BB962C8B-B14F-4D97-AF65-F5344CB8AC3E}">
        <p14:creationId xmlns:p14="http://schemas.microsoft.com/office/powerpoint/2010/main" val="221088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268760"/>
            <a:ext cx="8229600" cy="4525963"/>
          </a:xfrm>
        </p:spPr>
        <p:txBody>
          <a:bodyPr/>
          <a:lstStyle/>
          <a:p>
            <a:pPr marL="0" indent="0">
              <a:buNone/>
            </a:pPr>
            <a:r>
              <a:rPr kumimoji="1" lang="ja-JP" altLang="en-US" dirty="0" smtClean="0"/>
              <a:t>ソースコードで目的の物理量を計算できるようになり、</a:t>
            </a:r>
            <a:r>
              <a:rPr kumimoji="1" lang="en-US" altLang="ja-JP" dirty="0" err="1" smtClean="0"/>
              <a:t>anafile</a:t>
            </a:r>
            <a:r>
              <a:rPr kumimoji="1" lang="ja-JP" altLang="en-US" dirty="0" smtClean="0"/>
              <a:t>でヒストグラムの定義ができるようになり、コマンドライン上で</a:t>
            </a:r>
            <a:r>
              <a:rPr lang="en-US" altLang="ja-JP" dirty="0" err="1" smtClean="0"/>
              <a:t>Anapaw</a:t>
            </a:r>
            <a:r>
              <a:rPr lang="ja-JP" altLang="en-US" dirty="0" smtClean="0"/>
              <a:t>を操作できるようになれば、</a:t>
            </a:r>
            <a:r>
              <a:rPr lang="en-US" altLang="ja-JP" dirty="0" err="1" smtClean="0"/>
              <a:t>Anapaw</a:t>
            </a:r>
            <a:r>
              <a:rPr lang="ja-JP" altLang="en-US" dirty="0" err="1" smtClean="0"/>
              <a:t>での</a:t>
            </a:r>
            <a:r>
              <a:rPr lang="ja-JP" altLang="en-US" dirty="0" smtClean="0"/>
              <a:t>解析の初歩はできるようになったといえます。</a:t>
            </a:r>
            <a:endParaRPr lang="en-US" altLang="ja-JP" dirty="0" smtClean="0"/>
          </a:p>
          <a:p>
            <a:pPr marL="0" indent="0">
              <a:buNone/>
            </a:pPr>
            <a:r>
              <a:rPr lang="ja-JP" altLang="en-US" dirty="0"/>
              <a:t>実際</a:t>
            </a:r>
            <a:r>
              <a:rPr lang="ja-JP" altLang="en-US" dirty="0" smtClean="0"/>
              <a:t>のデータを自分の頭を使い解析していき、わからないことは調べ、覚えていくことで</a:t>
            </a:r>
            <a:r>
              <a:rPr lang="en-US" altLang="ja-JP" dirty="0" err="1" smtClean="0"/>
              <a:t>Anapaw</a:t>
            </a:r>
            <a:r>
              <a:rPr lang="ja-JP" altLang="en-US" dirty="0" smtClean="0"/>
              <a:t>を使いこなせる</a:t>
            </a:r>
            <a:r>
              <a:rPr lang="ja-JP" altLang="en-US" dirty="0"/>
              <a:t>ようになると</a:t>
            </a:r>
            <a:r>
              <a:rPr lang="ja-JP" altLang="en-US" dirty="0" smtClean="0"/>
              <a:t>思います</a:t>
            </a:r>
            <a:r>
              <a:rPr lang="ja-JP" altLang="en-US" dirty="0"/>
              <a:t>。</a:t>
            </a:r>
            <a:endParaRPr lang="en-US" altLang="ja-JP" dirty="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00273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Anapaw</a:t>
            </a:r>
            <a:r>
              <a:rPr lang="ja-JP" altLang="en-US" dirty="0" smtClean="0"/>
              <a:t>インストールの参考</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kumimoji="1" lang="en-US" altLang="ja-JP" dirty="0" smtClean="0"/>
              <a:t>CRIB</a:t>
            </a:r>
            <a:r>
              <a:rPr kumimoji="1" lang="ja-JP" altLang="en-US" dirty="0" smtClean="0"/>
              <a:t>に在籍していた</a:t>
            </a:r>
            <a:r>
              <a:rPr kumimoji="1" lang="en-US" altLang="ja-JP" dirty="0" err="1" smtClean="0"/>
              <a:t>Daid</a:t>
            </a:r>
            <a:r>
              <a:rPr kumimoji="1" lang="en-US" altLang="ja-JP" dirty="0" smtClean="0"/>
              <a:t> </a:t>
            </a:r>
            <a:r>
              <a:rPr kumimoji="1" lang="en-US" altLang="ja-JP" dirty="0" err="1" smtClean="0"/>
              <a:t>Kahl</a:t>
            </a:r>
            <a:r>
              <a:rPr lang="ja-JP" altLang="en-US" dirty="0" smtClean="0"/>
              <a:t>の</a:t>
            </a:r>
            <a:r>
              <a:rPr lang="en-US" altLang="ja-JP" dirty="0" smtClean="0"/>
              <a:t>Web</a:t>
            </a:r>
            <a:r>
              <a:rPr lang="ja-JP" altLang="en-US" dirty="0" smtClean="0"/>
              <a:t>サイトに</a:t>
            </a:r>
            <a:r>
              <a:rPr lang="en-US" altLang="ja-JP" dirty="0" err="1" smtClean="0"/>
              <a:t>Anapaw</a:t>
            </a:r>
            <a:r>
              <a:rPr lang="ja-JP" altLang="en-US" dirty="0" smtClean="0"/>
              <a:t>のインストール方法が載っています。</a:t>
            </a:r>
            <a:endParaRPr lang="en-US" altLang="ja-JP" dirty="0" smtClean="0"/>
          </a:p>
          <a:p>
            <a:pPr marL="0" indent="0">
              <a:buNone/>
            </a:pPr>
            <a:r>
              <a:rPr lang="en-US" altLang="ja-JP" dirty="0"/>
              <a:t>http://www.cns.s.u-tokyo.ac.jp/~</a:t>
            </a:r>
            <a:r>
              <a:rPr lang="en-US" altLang="ja-JP" dirty="0" smtClean="0"/>
              <a:t>daid/physix/anapaw.html</a:t>
            </a:r>
          </a:p>
          <a:p>
            <a:pPr marL="0" indent="0">
              <a:buNone/>
            </a:pPr>
            <a:endParaRPr kumimoji="1" lang="en-US" altLang="ja-JP" dirty="0" smtClean="0"/>
          </a:p>
          <a:p>
            <a:pPr marL="0" indent="0">
              <a:buNone/>
            </a:pPr>
            <a:r>
              <a:rPr lang="en-US" altLang="ja-JP" dirty="0" smtClean="0"/>
              <a:t>CRIB</a:t>
            </a:r>
            <a:r>
              <a:rPr lang="ja-JP" altLang="en-US" dirty="0" smtClean="0"/>
              <a:t>で実験した</a:t>
            </a:r>
            <a:r>
              <a:rPr lang="en-US" altLang="ja-JP" dirty="0" err="1" smtClean="0"/>
              <a:t>Dahee</a:t>
            </a:r>
            <a:r>
              <a:rPr lang="ja-JP" altLang="en-US" dirty="0" smtClean="0"/>
              <a:t>が</a:t>
            </a:r>
            <a:r>
              <a:rPr lang="en-US" altLang="ja-JP" dirty="0" err="1" smtClean="0"/>
              <a:t>Anapaw</a:t>
            </a:r>
            <a:r>
              <a:rPr lang="ja-JP" altLang="en-US" dirty="0" smtClean="0"/>
              <a:t>のインストールを文章にまとめてくれたものを、この説明書と同じディレクトリに置いておきます。</a:t>
            </a:r>
            <a:endParaRPr lang="en-US" altLang="ja-JP" dirty="0" smtClean="0"/>
          </a:p>
          <a:p>
            <a:pPr marL="0" indent="0">
              <a:buNone/>
            </a:pPr>
            <a:endParaRPr lang="en-US" altLang="ja-JP" dirty="0" smtClean="0"/>
          </a:p>
          <a:p>
            <a:pPr marL="0" indent="0">
              <a:buNone/>
            </a:pPr>
            <a:r>
              <a:rPr kumimoji="1" lang="ja-JP" altLang="en-US" dirty="0" smtClean="0"/>
              <a:t>著者は</a:t>
            </a:r>
            <a:r>
              <a:rPr kumimoji="1" lang="en-US" altLang="ja-JP" dirty="0" err="1" smtClean="0"/>
              <a:t>Dahee</a:t>
            </a:r>
            <a:r>
              <a:rPr kumimoji="1" lang="ja-JP" altLang="en-US" dirty="0" smtClean="0"/>
              <a:t>のやり方が上手くいきました。それでもなお、フォントのバグ、</a:t>
            </a:r>
            <a:r>
              <a:rPr kumimoji="1" lang="en-US" altLang="ja-JP" dirty="0" err="1" smtClean="0"/>
              <a:t>hcut</a:t>
            </a:r>
            <a:r>
              <a:rPr kumimoji="1" lang="ja-JP" altLang="en-US" dirty="0" smtClean="0"/>
              <a:t>のバグ、</a:t>
            </a:r>
            <a:r>
              <a:rPr lang="ja-JP" altLang="en-US" dirty="0" smtClean="0"/>
              <a:t>のデバッグが必要みたいです。</a:t>
            </a:r>
            <a:endParaRPr lang="en-US" altLang="ja-JP" dirty="0" smtClean="0"/>
          </a:p>
          <a:p>
            <a:pPr marL="0" indent="0">
              <a:buNone/>
            </a:pPr>
            <a:r>
              <a:rPr lang="ja-JP" altLang="en-US" dirty="0" smtClean="0"/>
              <a:t>デバッグができた方は是非文章化してこの説明書に加えてください。</a:t>
            </a:r>
            <a:endParaRPr kumimoji="1" lang="en-US" altLang="ja-JP" dirty="0"/>
          </a:p>
        </p:txBody>
      </p:sp>
    </p:spTree>
    <p:extLst>
      <p:ext uri="{BB962C8B-B14F-4D97-AF65-F5344CB8AC3E}">
        <p14:creationId xmlns:p14="http://schemas.microsoft.com/office/powerpoint/2010/main" val="45137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
        <p:nvSpPr>
          <p:cNvPr id="3" name="コンテンツ プレースホルダー 2"/>
          <p:cNvSpPr>
            <a:spLocks noGrp="1"/>
          </p:cNvSpPr>
          <p:nvPr>
            <p:ph idx="1"/>
          </p:nvPr>
        </p:nvSpPr>
        <p:spPr>
          <a:xfrm>
            <a:off x="427509" y="4509120"/>
            <a:ext cx="8229600" cy="808931"/>
          </a:xfrm>
        </p:spPr>
        <p:txBody>
          <a:bodyPr>
            <a:normAutofit fontScale="92500"/>
          </a:bodyPr>
          <a:lstStyle/>
          <a:p>
            <a:pPr marL="0" indent="0">
              <a:buNone/>
            </a:pPr>
            <a:r>
              <a:rPr kumimoji="1" lang="ja-JP" altLang="en-US" dirty="0" smtClean="0"/>
              <a:t>端末で「</a:t>
            </a:r>
            <a:r>
              <a:rPr kumimoji="1" lang="en-US" altLang="ja-JP" dirty="0" err="1" smtClean="0"/>
              <a:t>analogin</a:t>
            </a:r>
            <a:r>
              <a:rPr kumimoji="1" lang="ja-JP" altLang="en-US" dirty="0" smtClean="0"/>
              <a:t>」と入力してエンターキーを押すと</a:t>
            </a:r>
            <a:endParaRPr kumimoji="1" lang="ja-JP" altLang="en-US" dirty="0"/>
          </a:p>
        </p:txBody>
      </p:sp>
      <p:pic>
        <p:nvPicPr>
          <p:cNvPr id="1026" name="Picture 2" descr="C:\Text_anapaw\Command_ana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08" y="3140968"/>
            <a:ext cx="8437562" cy="904875"/>
          </a:xfrm>
          <a:prstGeom prst="rect">
            <a:avLst/>
          </a:prstGeom>
          <a:noFill/>
          <a:extLst>
            <a:ext uri="{909E8E84-426E-40DD-AFC4-6F175D3DCCD1}">
              <a14:hiddenFill xmlns:a14="http://schemas.microsoft.com/office/drawing/2010/main">
                <a:solidFill>
                  <a:srgbClr val="FFFFFF"/>
                </a:solidFill>
              </a14:hiddenFill>
            </a:ext>
          </a:extLst>
        </p:spPr>
      </p:pic>
      <p:sp>
        <p:nvSpPr>
          <p:cNvPr id="5" name="対角する 2 つの角を丸めた四角形 4"/>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843808" y="3894088"/>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5536" y="1844824"/>
            <a:ext cx="8293546" cy="954107"/>
          </a:xfrm>
          <a:prstGeom prst="rect">
            <a:avLst/>
          </a:prstGeom>
          <a:noFill/>
        </p:spPr>
        <p:txBody>
          <a:bodyPr wrap="square" rtlCol="0">
            <a:spAutoFit/>
          </a:bodyPr>
          <a:lstStyle/>
          <a:p>
            <a:r>
              <a:rPr lang="ja-JP" altLang="en-US" sz="2800" dirty="0" smtClean="0"/>
              <a:t>まず</a:t>
            </a:r>
            <a:r>
              <a:rPr lang="en-US" altLang="ja-JP" sz="2800" dirty="0" err="1" smtClean="0"/>
              <a:t>Anapaw</a:t>
            </a:r>
            <a:r>
              <a:rPr lang="ja-JP" altLang="en-US" sz="2800" dirty="0" smtClean="0"/>
              <a:t>システムに入る流れを説明します。</a:t>
            </a:r>
            <a:endParaRPr kumimoji="1" lang="en-US" altLang="ja-JP" sz="2800" dirty="0" smtClean="0"/>
          </a:p>
          <a:p>
            <a:endParaRPr kumimoji="1" lang="ja-JP" altLang="en-US" sz="2800" dirty="0"/>
          </a:p>
        </p:txBody>
      </p:sp>
      <p:sp>
        <p:nvSpPr>
          <p:cNvPr id="7" name="テキスト ボックス 6"/>
          <p:cNvSpPr txBox="1"/>
          <p:nvPr/>
        </p:nvSpPr>
        <p:spPr>
          <a:xfrm>
            <a:off x="3695725" y="4092218"/>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Tree>
    <p:extLst>
      <p:ext uri="{BB962C8B-B14F-4D97-AF65-F5344CB8AC3E}">
        <p14:creationId xmlns:p14="http://schemas.microsoft.com/office/powerpoint/2010/main" val="397608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ext_anapaw\Command_After_ana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34990"/>
            <a:ext cx="5508104" cy="533497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372200" y="1916832"/>
            <a:ext cx="2542453" cy="1815882"/>
          </a:xfrm>
          <a:prstGeom prst="rect">
            <a:avLst/>
          </a:prstGeom>
          <a:noFill/>
        </p:spPr>
        <p:txBody>
          <a:bodyPr wrap="square" rtlCol="0">
            <a:spAutoFit/>
          </a:bodyPr>
          <a:lstStyle/>
          <a:p>
            <a:r>
              <a:rPr kumimoji="1" lang="en-US" altLang="ja-JP" sz="2800" dirty="0" err="1" smtClean="0"/>
              <a:t>Anapaw</a:t>
            </a:r>
            <a:r>
              <a:rPr kumimoji="1" lang="ja-JP" altLang="en-US" sz="2800" dirty="0" smtClean="0"/>
              <a:t>のシステムのあるディレクトリ</a:t>
            </a:r>
            <a:r>
              <a:rPr lang="ja-JP" altLang="en-US" sz="2800" dirty="0" smtClean="0"/>
              <a:t>へ</a:t>
            </a:r>
            <a:r>
              <a:rPr kumimoji="1" lang="ja-JP" altLang="en-US" sz="2800" dirty="0" smtClean="0"/>
              <a:t>入ることができます。</a:t>
            </a:r>
            <a:endParaRPr kumimoji="1" lang="ja-JP" altLang="en-US" sz="2800" dirty="0"/>
          </a:p>
        </p:txBody>
      </p:sp>
      <p:sp>
        <p:nvSpPr>
          <p:cNvPr id="6"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
        <p:nvSpPr>
          <p:cNvPr id="7" name="対角する 2 つの角を丸めた四角形 6"/>
          <p:cNvSpPr/>
          <p:nvPr/>
        </p:nvSpPr>
        <p:spPr>
          <a:xfrm>
            <a:off x="395536" y="92176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37672" y="6200636"/>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Tree>
    <p:extLst>
      <p:ext uri="{BB962C8B-B14F-4D97-AF65-F5344CB8AC3E}">
        <p14:creationId xmlns:p14="http://schemas.microsoft.com/office/powerpoint/2010/main" val="2050106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96752"/>
            <a:ext cx="9361040" cy="1143000"/>
          </a:xfrm>
        </p:spPr>
        <p:txBody>
          <a:bodyPr>
            <a:normAutofit/>
          </a:bodyPr>
          <a:lstStyle/>
          <a:p>
            <a:pPr algn="l"/>
            <a:r>
              <a:rPr kumimoji="1" lang="ja-JP" altLang="en-US" sz="3200" b="1" dirty="0" smtClean="0"/>
              <a:t>最初に着目すべき</a:t>
            </a:r>
            <a:r>
              <a:rPr kumimoji="1" lang="en-US" altLang="ja-JP" sz="3200" b="1" dirty="0" err="1" smtClean="0"/>
              <a:t>Anapaw</a:t>
            </a:r>
            <a:r>
              <a:rPr kumimoji="1" lang="ja-JP" altLang="en-US" sz="3200" b="1" dirty="0" smtClean="0"/>
              <a:t>のディレクトリ</a:t>
            </a:r>
            <a:endParaRPr kumimoji="1" lang="ja-JP" altLang="en-US" sz="3200" b="1" dirty="0"/>
          </a:p>
        </p:txBody>
      </p:sp>
      <p:sp>
        <p:nvSpPr>
          <p:cNvPr id="3" name="コンテンツ プレースホルダー 2"/>
          <p:cNvSpPr>
            <a:spLocks noGrp="1"/>
          </p:cNvSpPr>
          <p:nvPr>
            <p:ph idx="1"/>
          </p:nvPr>
        </p:nvSpPr>
        <p:spPr>
          <a:xfrm>
            <a:off x="467544" y="2204864"/>
            <a:ext cx="8229600" cy="4525963"/>
          </a:xfrm>
        </p:spPr>
        <p:txBody>
          <a:bodyPr>
            <a:normAutofit lnSpcReduction="10000"/>
          </a:bodyPr>
          <a:lstStyle/>
          <a:p>
            <a:pPr marL="0" indent="0">
              <a:buNone/>
            </a:pPr>
            <a:r>
              <a:rPr lang="ja-JP" altLang="en-US" sz="2800" dirty="0" smtClean="0"/>
              <a:t>「</a:t>
            </a:r>
            <a:r>
              <a:rPr lang="en-US" altLang="ja-JP" sz="2800" dirty="0" smtClean="0"/>
              <a:t>ls</a:t>
            </a:r>
            <a:r>
              <a:rPr lang="ja-JP" altLang="en-US" sz="2800" dirty="0" smtClean="0"/>
              <a:t>」というコマンドによってファイルとディレクトリが端末上に表示されます。</a:t>
            </a:r>
            <a:endParaRPr lang="en-US" altLang="ja-JP" sz="2800" dirty="0" smtClean="0"/>
          </a:p>
          <a:p>
            <a:pPr marL="0" indent="0">
              <a:buNone/>
            </a:pPr>
            <a:r>
              <a:rPr lang="ja-JP" altLang="en-US" sz="2800" dirty="0" smtClean="0"/>
              <a:t>まず着目すべきディレクトリは以下です。</a:t>
            </a:r>
            <a:endParaRPr lang="en-US" altLang="ja-JP" sz="2800" dirty="0" smtClean="0"/>
          </a:p>
          <a:p>
            <a:r>
              <a:rPr lang="en-US" altLang="ja-JP" sz="2800" dirty="0" err="1" smtClean="0"/>
              <a:t>r</a:t>
            </a:r>
            <a:r>
              <a:rPr kumimoji="1" lang="en-US" altLang="ja-JP" sz="2800" dirty="0" err="1" smtClean="0"/>
              <a:t>df</a:t>
            </a:r>
            <a:r>
              <a:rPr kumimoji="1" lang="en-US" altLang="ja-JP" sz="2800" dirty="0" smtClean="0"/>
              <a:t>…</a:t>
            </a:r>
            <a:r>
              <a:rPr kumimoji="1" lang="ja-JP" altLang="en-US" sz="2800" dirty="0" smtClean="0"/>
              <a:t>ここに実験の生データが格納されています。</a:t>
            </a:r>
            <a:endParaRPr kumimoji="1" lang="en-US" altLang="ja-JP" sz="2800" dirty="0" smtClean="0"/>
          </a:p>
          <a:p>
            <a:r>
              <a:rPr lang="en-US" altLang="ja-JP" sz="2800" dirty="0" err="1" smtClean="0"/>
              <a:t>ana</a:t>
            </a:r>
            <a:r>
              <a:rPr lang="en-US" altLang="ja-JP" sz="2800" dirty="0" smtClean="0"/>
              <a:t>…</a:t>
            </a:r>
            <a:r>
              <a:rPr lang="ja-JP" altLang="en-US" sz="2800" dirty="0" smtClean="0"/>
              <a:t>ここに「</a:t>
            </a:r>
            <a:r>
              <a:rPr lang="en-US" altLang="ja-JP" sz="2800" dirty="0" err="1" smtClean="0"/>
              <a:t>anafile</a:t>
            </a:r>
            <a:r>
              <a:rPr lang="ja-JP" altLang="en-US" sz="2800" dirty="0" smtClean="0"/>
              <a:t>」が格納されています。この</a:t>
            </a:r>
            <a:r>
              <a:rPr lang="en-US" altLang="ja-JP" sz="2800" dirty="0" err="1" smtClean="0"/>
              <a:t>anafile</a:t>
            </a:r>
            <a:r>
              <a:rPr lang="ja-JP" altLang="en-US" sz="2800" dirty="0" smtClean="0"/>
              <a:t>によってヒストグラムが定義されます。</a:t>
            </a:r>
            <a:endParaRPr lang="en-US" altLang="ja-JP" sz="2800" dirty="0" smtClean="0"/>
          </a:p>
          <a:p>
            <a:r>
              <a:rPr lang="en-US" altLang="ja-JP" sz="2800" dirty="0" err="1"/>
              <a:t>s</a:t>
            </a:r>
            <a:r>
              <a:rPr kumimoji="1" lang="en-US" altLang="ja-JP" sz="2800" dirty="0" err="1" smtClean="0"/>
              <a:t>rc</a:t>
            </a:r>
            <a:r>
              <a:rPr kumimoji="1" lang="en-US" altLang="ja-JP" sz="2800" dirty="0" smtClean="0"/>
              <a:t>…</a:t>
            </a:r>
            <a:r>
              <a:rPr kumimoji="1" lang="ja-JP" altLang="en-US" sz="2800" dirty="0" smtClean="0"/>
              <a:t>ここにソースファイルが格納されています。チャンネル、エネルギー、時間情報などの物理量の計算の指示はこのディレクトリ内にあるソースコードで行います。</a:t>
            </a:r>
            <a:endParaRPr kumimoji="1" lang="ja-JP" altLang="en-US" sz="2800" dirty="0"/>
          </a:p>
        </p:txBody>
      </p:sp>
      <p:sp>
        <p:nvSpPr>
          <p:cNvPr id="5" name="対角する 2 つの角を丸めた四角形 4"/>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459482"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solidFill>
                  <a:schemeClr val="tx2"/>
                </a:solidFill>
              </a:rPr>
              <a:t>ヒストグラムを見るまで</a:t>
            </a:r>
            <a:endParaRPr lang="ja-JP" altLang="en-US" dirty="0">
              <a:solidFill>
                <a:schemeClr val="tx2"/>
              </a:solidFill>
            </a:endParaRPr>
          </a:p>
        </p:txBody>
      </p:sp>
    </p:spTree>
    <p:extLst>
      <p:ext uri="{BB962C8B-B14F-4D97-AF65-F5344CB8AC3E}">
        <p14:creationId xmlns:p14="http://schemas.microsoft.com/office/powerpoint/2010/main" val="137138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ext_anapaw\Command_anap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1" y="2780928"/>
            <a:ext cx="8447088" cy="20288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7504" y="1844824"/>
            <a:ext cx="8581578" cy="830997"/>
          </a:xfrm>
          <a:prstGeom prst="rect">
            <a:avLst/>
          </a:prstGeom>
          <a:noFill/>
        </p:spPr>
        <p:txBody>
          <a:bodyPr wrap="square" rtlCol="0">
            <a:spAutoFit/>
          </a:bodyPr>
          <a:lstStyle/>
          <a:p>
            <a:r>
              <a:rPr kumimoji="1" lang="ja-JP" altLang="en-US" sz="2400" dirty="0" smtClean="0"/>
              <a:t>その後、「</a:t>
            </a:r>
            <a:r>
              <a:rPr kumimoji="1" lang="en-US" altLang="ja-JP" sz="2400" dirty="0" err="1" smtClean="0"/>
              <a:t>anapaw</a:t>
            </a:r>
            <a:r>
              <a:rPr kumimoji="1" lang="ja-JP" altLang="en-US" sz="2400" dirty="0" smtClean="0"/>
              <a:t>」と入力してエンターキーを押すとこの画面になります。</a:t>
            </a:r>
            <a:endParaRPr kumimoji="1" lang="ja-JP" altLang="en-US" sz="2400" dirty="0"/>
          </a:p>
        </p:txBody>
      </p:sp>
      <p:sp>
        <p:nvSpPr>
          <p:cNvPr id="5" name="テキスト ボックス 4"/>
          <p:cNvSpPr txBox="1"/>
          <p:nvPr/>
        </p:nvSpPr>
        <p:spPr>
          <a:xfrm>
            <a:off x="137468" y="5163015"/>
            <a:ext cx="5184576" cy="461665"/>
          </a:xfrm>
          <a:prstGeom prst="rect">
            <a:avLst/>
          </a:prstGeom>
          <a:noFill/>
        </p:spPr>
        <p:txBody>
          <a:bodyPr wrap="square" rtlCol="0">
            <a:spAutoFit/>
          </a:bodyPr>
          <a:lstStyle/>
          <a:p>
            <a:r>
              <a:rPr kumimoji="1" lang="ja-JP" altLang="en-US" sz="2400" dirty="0" smtClean="0"/>
              <a:t>再度エンターキー</a:t>
            </a:r>
            <a:r>
              <a:rPr lang="ja-JP" altLang="en-US" sz="2400" dirty="0" smtClean="0"/>
              <a:t>を押すと</a:t>
            </a:r>
            <a:endParaRPr kumimoji="1" lang="ja-JP" altLang="en-US" sz="2400" dirty="0"/>
          </a:p>
        </p:txBody>
      </p:sp>
      <p:sp>
        <p:nvSpPr>
          <p:cNvPr id="6" name="対角する 2 つの角を丸めた四角形 5"/>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4716016" y="3068960"/>
            <a:ext cx="6060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846331" y="4826303"/>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
        <p:nvSpPr>
          <p:cNvPr id="11"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Tree>
    <p:extLst>
      <p:ext uri="{BB962C8B-B14F-4D97-AF65-F5344CB8AC3E}">
        <p14:creationId xmlns:p14="http://schemas.microsoft.com/office/powerpoint/2010/main" val="1819302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Text_anapaw\Command_After_anap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 y="1315997"/>
            <a:ext cx="4709937" cy="5117458"/>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a:xfrm rot="8963037">
            <a:off x="4556099" y="3473435"/>
            <a:ext cx="129614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92924" y="1633164"/>
            <a:ext cx="3240360" cy="2308324"/>
          </a:xfrm>
          <a:prstGeom prst="rect">
            <a:avLst/>
          </a:prstGeom>
          <a:noFill/>
        </p:spPr>
        <p:txBody>
          <a:bodyPr wrap="square" rtlCol="0">
            <a:spAutoFit/>
          </a:bodyPr>
          <a:lstStyle/>
          <a:p>
            <a:r>
              <a:rPr lang="ja-JP" altLang="en-US" sz="2400" dirty="0"/>
              <a:t>この様</a:t>
            </a:r>
            <a:r>
              <a:rPr lang="ja-JP" altLang="en-US" sz="2400" dirty="0" smtClean="0"/>
              <a:t>なウィンドウが開きます。</a:t>
            </a:r>
            <a:endParaRPr lang="en-US" altLang="ja-JP" sz="2400" dirty="0" smtClean="0"/>
          </a:p>
          <a:p>
            <a:r>
              <a:rPr lang="ja-JP" altLang="en-US" sz="2400" dirty="0" smtClean="0"/>
              <a:t>端末でコマンドを入力し、結果のヒストグラムが</a:t>
            </a:r>
            <a:endParaRPr lang="en-US" altLang="ja-JP" sz="2400" dirty="0" smtClean="0"/>
          </a:p>
          <a:p>
            <a:r>
              <a:rPr lang="ja-JP" altLang="en-US" sz="2400" dirty="0" smtClean="0"/>
              <a:t>このウィンドウに表示されます。</a:t>
            </a:r>
            <a:endParaRPr kumimoji="1" lang="ja-JP" altLang="en-US" sz="2400" dirty="0"/>
          </a:p>
        </p:txBody>
      </p:sp>
      <p:sp>
        <p:nvSpPr>
          <p:cNvPr id="6" name="対角する 2 つの角を丸めた四角形 5"/>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788024" y="5157192"/>
            <a:ext cx="4345260" cy="1200329"/>
          </a:xfrm>
          <a:prstGeom prst="rect">
            <a:avLst/>
          </a:prstGeom>
          <a:noFill/>
        </p:spPr>
        <p:txBody>
          <a:bodyPr wrap="square" rtlCol="0">
            <a:spAutoFit/>
          </a:bodyPr>
          <a:lstStyle/>
          <a:p>
            <a:r>
              <a:rPr kumimoji="1" lang="ja-JP" altLang="en-US" sz="2400" dirty="0" smtClean="0"/>
              <a:t>これで</a:t>
            </a:r>
            <a:r>
              <a:rPr kumimoji="1" lang="en-US" altLang="ja-JP" sz="2400" dirty="0" err="1" smtClean="0"/>
              <a:t>Anapaw</a:t>
            </a:r>
            <a:r>
              <a:rPr kumimoji="1" lang="ja-JP" altLang="en-US" sz="2400" dirty="0" smtClean="0"/>
              <a:t>システムに入った状態です。</a:t>
            </a:r>
            <a:endParaRPr kumimoji="1" lang="en-US" altLang="ja-JP" sz="2400" dirty="0" smtClean="0"/>
          </a:p>
          <a:p>
            <a:endParaRPr kumimoji="1" lang="ja-JP" altLang="en-US" sz="2400" dirty="0"/>
          </a:p>
        </p:txBody>
      </p:sp>
      <p:sp>
        <p:nvSpPr>
          <p:cNvPr id="8" name="テキスト ボックス 7"/>
          <p:cNvSpPr txBox="1"/>
          <p:nvPr/>
        </p:nvSpPr>
        <p:spPr>
          <a:xfrm>
            <a:off x="1594482" y="6433455"/>
            <a:ext cx="3121533" cy="369332"/>
          </a:xfrm>
          <a:prstGeom prst="rect">
            <a:avLst/>
          </a:prstGeom>
          <a:noFill/>
        </p:spPr>
        <p:txBody>
          <a:bodyPr wrap="square" rtlCol="0">
            <a:spAutoFit/>
          </a:bodyPr>
          <a:lstStyle/>
          <a:p>
            <a:r>
              <a:rPr lang="ja-JP" altLang="en-US" b="1" dirty="0" smtClean="0"/>
              <a:t>パソコン画面から抜粋</a:t>
            </a:r>
            <a:endParaRPr kumimoji="1" lang="ja-JP" altLang="en-US" b="1" dirty="0"/>
          </a:p>
        </p:txBody>
      </p:sp>
      <p:sp>
        <p:nvSpPr>
          <p:cNvPr id="9"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Tree>
    <p:extLst>
      <p:ext uri="{BB962C8B-B14F-4D97-AF65-F5344CB8AC3E}">
        <p14:creationId xmlns:p14="http://schemas.microsoft.com/office/powerpoint/2010/main" val="800915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Text_anapaw\loop_book_st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87" y="1844824"/>
            <a:ext cx="8523288"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4887" y="3655464"/>
            <a:ext cx="8369561" cy="2677656"/>
          </a:xfrm>
          <a:prstGeom prst="rect">
            <a:avLst/>
          </a:prstGeom>
          <a:noFill/>
        </p:spPr>
        <p:txBody>
          <a:bodyPr wrap="square" rtlCol="0">
            <a:spAutoFit/>
          </a:bodyPr>
          <a:lstStyle/>
          <a:p>
            <a:r>
              <a:rPr kumimoji="1" lang="ja-JP" altLang="en-US" sz="2400" dirty="0" smtClean="0"/>
              <a:t>「</a:t>
            </a:r>
            <a:r>
              <a:rPr kumimoji="1" lang="en-US" altLang="ja-JP" sz="2400" dirty="0" smtClean="0"/>
              <a:t>a/l</a:t>
            </a:r>
            <a:r>
              <a:rPr lang="ja-JP" altLang="en-US" sz="2400" dirty="0"/>
              <a:t> </a:t>
            </a:r>
            <a:r>
              <a:rPr lang="ja-JP" altLang="en-US" sz="2400" dirty="0" smtClean="0"/>
              <a:t>解析するファイル名」</a:t>
            </a:r>
            <a:r>
              <a:rPr lang="en-US" altLang="ja-JP" sz="2400" dirty="0"/>
              <a:t> </a:t>
            </a:r>
            <a:r>
              <a:rPr lang="ja-JP" altLang="en-US" sz="2400" dirty="0" smtClean="0"/>
              <a:t>で</a:t>
            </a:r>
            <a:r>
              <a:rPr lang="en-US" altLang="ja-JP" sz="2400" dirty="0" smtClean="0"/>
              <a:t>Loop</a:t>
            </a:r>
            <a:r>
              <a:rPr lang="ja-JP" altLang="en-US" sz="2400" dirty="0" smtClean="0"/>
              <a:t>するファイルを選択します。</a:t>
            </a:r>
            <a:endParaRPr lang="en-US" altLang="ja-JP" sz="2400" dirty="0" smtClean="0"/>
          </a:p>
          <a:p>
            <a:r>
              <a:rPr lang="en-US" altLang="ja-JP" sz="2400" dirty="0" smtClean="0"/>
              <a:t>(</a:t>
            </a:r>
            <a:r>
              <a:rPr lang="ja-JP" altLang="en-US" sz="2400" dirty="0" smtClean="0"/>
              <a:t>オンライン解析ならファイル指定なし）</a:t>
            </a:r>
            <a:endParaRPr lang="en-US" altLang="ja-JP" sz="2400" dirty="0" smtClean="0"/>
          </a:p>
          <a:p>
            <a:endParaRPr lang="en-US" altLang="ja-JP" sz="2400" dirty="0" smtClean="0"/>
          </a:p>
          <a:p>
            <a:r>
              <a:rPr lang="ja-JP" altLang="en-US" sz="2400" dirty="0" smtClean="0"/>
              <a:t>「</a:t>
            </a:r>
            <a:r>
              <a:rPr lang="en-US" altLang="ja-JP" sz="2400" dirty="0" smtClean="0"/>
              <a:t>book </a:t>
            </a:r>
            <a:r>
              <a:rPr lang="en-US" altLang="ja-JP" sz="2400" dirty="0" err="1" smtClean="0"/>
              <a:t>anafile</a:t>
            </a:r>
            <a:r>
              <a:rPr lang="ja-JP" altLang="en-US" sz="2400" dirty="0" smtClean="0"/>
              <a:t>名」</a:t>
            </a:r>
            <a:r>
              <a:rPr lang="en-US" altLang="ja-JP" sz="2400" dirty="0"/>
              <a:t> </a:t>
            </a:r>
            <a:r>
              <a:rPr lang="ja-JP" altLang="en-US" sz="2400" dirty="0" smtClean="0"/>
              <a:t>で</a:t>
            </a:r>
            <a:r>
              <a:rPr lang="en-US" altLang="ja-JP" sz="2400" dirty="0" err="1" smtClean="0"/>
              <a:t>anafile</a:t>
            </a:r>
            <a:r>
              <a:rPr lang="ja-JP" altLang="en-US" sz="2400" dirty="0" smtClean="0"/>
              <a:t>を選択します。</a:t>
            </a:r>
            <a:endParaRPr lang="en-US" altLang="ja-JP" sz="2400" dirty="0" smtClean="0"/>
          </a:p>
          <a:p>
            <a:endParaRPr lang="en-US" altLang="ja-JP" sz="2400" dirty="0" smtClean="0"/>
          </a:p>
          <a:p>
            <a:r>
              <a:rPr lang="ja-JP" altLang="en-US" sz="2400" dirty="0" smtClean="0"/>
              <a:t>「</a:t>
            </a:r>
            <a:r>
              <a:rPr lang="en-US" altLang="ja-JP" sz="2400" dirty="0" smtClean="0"/>
              <a:t>start</a:t>
            </a:r>
            <a:r>
              <a:rPr lang="ja-JP" altLang="en-US" sz="2400" dirty="0" smtClean="0"/>
              <a:t>」</a:t>
            </a:r>
            <a:endParaRPr lang="en-US" altLang="ja-JP" sz="2400" dirty="0" smtClean="0"/>
          </a:p>
          <a:p>
            <a:r>
              <a:rPr lang="ja-JP" altLang="en-US" sz="2400" dirty="0" smtClean="0"/>
              <a:t>で</a:t>
            </a:r>
            <a:r>
              <a:rPr lang="en-US" altLang="ja-JP" sz="2400" dirty="0" smtClean="0"/>
              <a:t>Loop</a:t>
            </a:r>
            <a:r>
              <a:rPr lang="ja-JP" altLang="en-US" sz="2400" dirty="0" smtClean="0"/>
              <a:t>開始です。</a:t>
            </a:r>
            <a:endParaRPr lang="en-US" altLang="ja-JP" sz="2400" dirty="0" smtClean="0"/>
          </a:p>
        </p:txBody>
      </p:sp>
      <p:sp>
        <p:nvSpPr>
          <p:cNvPr id="3" name="テキスト ボックス 2"/>
          <p:cNvSpPr txBox="1"/>
          <p:nvPr/>
        </p:nvSpPr>
        <p:spPr>
          <a:xfrm>
            <a:off x="4376141" y="5725705"/>
            <a:ext cx="4228307" cy="1015663"/>
          </a:xfrm>
          <a:prstGeom prst="rect">
            <a:avLst/>
          </a:prstGeom>
          <a:noFill/>
        </p:spPr>
        <p:txBody>
          <a:bodyPr wrap="square" rtlCol="0">
            <a:spAutoFit/>
          </a:bodyPr>
          <a:lstStyle/>
          <a:p>
            <a:r>
              <a:rPr kumimoji="1" lang="en-US" altLang="ja-JP" sz="2000" dirty="0" smtClean="0"/>
              <a:t>Loop…</a:t>
            </a:r>
            <a:r>
              <a:rPr kumimoji="1" lang="ja-JP" altLang="en-US" sz="2000" dirty="0" smtClean="0"/>
              <a:t>それぞれの検出器に対応する物理量を表す変数を計算し、ヒストグラムに詰める作業を繰り返すこと</a:t>
            </a:r>
            <a:endParaRPr kumimoji="1" lang="ja-JP" altLang="en-US" sz="2000" dirty="0"/>
          </a:p>
        </p:txBody>
      </p:sp>
      <p:sp>
        <p:nvSpPr>
          <p:cNvPr id="9" name="対角する 2 つの角を丸めた四角形 8"/>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115616" y="2060848"/>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979712" y="2708920"/>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3140968"/>
            <a:ext cx="6480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34887" y="1340768"/>
            <a:ext cx="7649481" cy="461665"/>
          </a:xfrm>
          <a:prstGeom prst="rect">
            <a:avLst/>
          </a:prstGeom>
          <a:noFill/>
        </p:spPr>
        <p:txBody>
          <a:bodyPr wrap="square" rtlCol="0">
            <a:spAutoFit/>
          </a:bodyPr>
          <a:lstStyle/>
          <a:p>
            <a:r>
              <a:rPr kumimoji="1" lang="ja-JP" altLang="en-US" sz="2400" dirty="0" smtClean="0"/>
              <a:t>ここからはヒストグラムを見るまでの流れを説明します。</a:t>
            </a:r>
            <a:endParaRPr kumimoji="1" lang="ja-JP" altLang="en-US" sz="2400" dirty="0"/>
          </a:p>
        </p:txBody>
      </p:sp>
      <p:sp>
        <p:nvSpPr>
          <p:cNvPr id="11" name="テキスト ボックス 10"/>
          <p:cNvSpPr txBox="1"/>
          <p:nvPr/>
        </p:nvSpPr>
        <p:spPr>
          <a:xfrm>
            <a:off x="3653103" y="3244999"/>
            <a:ext cx="1533128" cy="369332"/>
          </a:xfrm>
          <a:prstGeom prst="rect">
            <a:avLst/>
          </a:prstGeom>
          <a:noFill/>
        </p:spPr>
        <p:txBody>
          <a:bodyPr wrap="square" rtlCol="0">
            <a:spAutoFit/>
          </a:bodyPr>
          <a:lstStyle/>
          <a:p>
            <a:r>
              <a:rPr kumimoji="1" lang="ja-JP" altLang="en-US" b="1" dirty="0" smtClean="0"/>
              <a:t>端末</a:t>
            </a:r>
            <a:r>
              <a:rPr lang="ja-JP" altLang="en-US" b="1" dirty="0" smtClean="0"/>
              <a:t>から抜粋</a:t>
            </a:r>
            <a:endParaRPr kumimoji="1" lang="ja-JP" altLang="en-US" b="1" dirty="0"/>
          </a:p>
        </p:txBody>
      </p:sp>
      <p:sp>
        <p:nvSpPr>
          <p:cNvPr id="15" name="タイトル 1"/>
          <p:cNvSpPr>
            <a:spLocks noGrp="1"/>
          </p:cNvSpPr>
          <p:nvPr>
            <p:ph type="title"/>
          </p:nvPr>
        </p:nvSpPr>
        <p:spPr>
          <a:xfrm>
            <a:off x="459482" y="-99392"/>
            <a:ext cx="8229600" cy="1143000"/>
          </a:xfrm>
        </p:spPr>
        <p:txBody>
          <a:bodyPr/>
          <a:lstStyle/>
          <a:p>
            <a:r>
              <a:rPr lang="ja-JP" altLang="en-US" dirty="0" smtClean="0">
                <a:solidFill>
                  <a:schemeClr val="tx2"/>
                </a:solidFill>
              </a:rPr>
              <a:t>ヒストグラムを見るまで</a:t>
            </a:r>
            <a:endParaRPr kumimoji="1" lang="ja-JP" altLang="en-US" dirty="0">
              <a:solidFill>
                <a:schemeClr val="tx2"/>
              </a:solidFill>
            </a:endParaRPr>
          </a:p>
        </p:txBody>
      </p:sp>
    </p:spTree>
    <p:extLst>
      <p:ext uri="{BB962C8B-B14F-4D97-AF65-F5344CB8AC3E}">
        <p14:creationId xmlns:p14="http://schemas.microsoft.com/office/powerpoint/2010/main" val="243765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2105</Words>
  <Application>Microsoft Office PowerPoint</Application>
  <PresentationFormat>画面に合わせる (4:3)</PresentationFormat>
  <Paragraphs>220</Paragraphs>
  <Slides>31</Slides>
  <Notes>0</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CRIB Anapaw　入門</vt:lpstr>
      <vt:lpstr>はじめに</vt:lpstr>
      <vt:lpstr>コンテンツ</vt:lpstr>
      <vt:lpstr>ヒストグラムを見るまで</vt:lpstr>
      <vt:lpstr>ヒストグラムを見るまで</vt:lpstr>
      <vt:lpstr>最初に着目すべきAnapawのディレクトリ</vt:lpstr>
      <vt:lpstr>ヒストグラムを見るまで</vt:lpstr>
      <vt:lpstr>ヒストグラムを見るまで</vt:lpstr>
      <vt:lpstr>ヒストグラムを見るまで</vt:lpstr>
      <vt:lpstr>ヒストグラムを見るまで</vt:lpstr>
      <vt:lpstr>ヒストグラムを見るまで</vt:lpstr>
      <vt:lpstr>コマンドの参考</vt:lpstr>
      <vt:lpstr>ヒストグラムを定義する</vt:lpstr>
      <vt:lpstr>Analyzer ID</vt:lpstr>
      <vt:lpstr>Analyzer IDとソースコード</vt:lpstr>
      <vt:lpstr>検出器 ID, 変数 ID</vt:lpstr>
      <vt:lpstr>PowerPoint プレゼンテーション</vt:lpstr>
      <vt:lpstr>anafileの構造</vt:lpstr>
      <vt:lpstr>anafileの構造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Anapawインストールの参考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Anapaw　入門</dc:title>
  <dc:creator>FJ-USER</dc:creator>
  <cp:lastModifiedBy>FJ-USER</cp:lastModifiedBy>
  <cp:revision>161</cp:revision>
  <dcterms:created xsi:type="dcterms:W3CDTF">2016-02-10T06:04:19Z</dcterms:created>
  <dcterms:modified xsi:type="dcterms:W3CDTF">2016-03-31T13:17:54Z</dcterms:modified>
</cp:coreProperties>
</file>