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77" r:id="rId4"/>
    <p:sldId id="259" r:id="rId5"/>
    <p:sldId id="260" r:id="rId6"/>
    <p:sldId id="279" r:id="rId7"/>
    <p:sldId id="261" r:id="rId8"/>
    <p:sldId id="262" r:id="rId9"/>
    <p:sldId id="281" r:id="rId10"/>
    <p:sldId id="282" r:id="rId11"/>
    <p:sldId id="264" r:id="rId12"/>
    <p:sldId id="268" r:id="rId13"/>
    <p:sldId id="278" r:id="rId14"/>
    <p:sldId id="266" r:id="rId15"/>
    <p:sldId id="272" r:id="rId16"/>
    <p:sldId id="273" r:id="rId17"/>
    <p:sldId id="274" r:id="rId18"/>
    <p:sldId id="265" r:id="rId19"/>
    <p:sldId id="286" r:id="rId20"/>
    <p:sldId id="275" r:id="rId21"/>
    <p:sldId id="288" r:id="rId22"/>
    <p:sldId id="289" r:id="rId23"/>
    <p:sldId id="291" r:id="rId24"/>
    <p:sldId id="292" r:id="rId25"/>
    <p:sldId id="294" r:id="rId26"/>
    <p:sldId id="295" r:id="rId27"/>
    <p:sldId id="296" r:id="rId28"/>
    <p:sldId id="300" r:id="rId29"/>
    <p:sldId id="301" r:id="rId30"/>
    <p:sldId id="302" r:id="rId31"/>
    <p:sldId id="303"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34147-DD1A-4683-8968-490DECC1D508}" type="datetimeFigureOut">
              <a:rPr kumimoji="1" lang="ja-JP" altLang="en-US" smtClean="0"/>
              <a:t>2016/3/31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F94AB-1AF4-411B-8901-FAC1B972E55B}" type="slidenum">
              <a:rPr kumimoji="1" lang="ja-JP" altLang="en-US" smtClean="0"/>
              <a:t>‹#›</a:t>
            </a:fld>
            <a:endParaRPr kumimoji="1" lang="ja-JP" altLang="en-US"/>
          </a:p>
        </p:txBody>
      </p:sp>
    </p:spTree>
    <p:extLst>
      <p:ext uri="{BB962C8B-B14F-4D97-AF65-F5344CB8AC3E}">
        <p14:creationId xmlns:p14="http://schemas.microsoft.com/office/powerpoint/2010/main" val="29190905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383678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26178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127375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341890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35959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395642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246638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120843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272104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1270330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CBC6A85-EB6C-430A-A7FE-E2F618EB1C54}" type="datetimeFigureOut">
              <a:rPr kumimoji="1" lang="ja-JP" altLang="en-US" smtClean="0"/>
              <a:t>2016/3/31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1527758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C6A85-EB6C-430A-A7FE-E2F618EB1C54}" type="datetimeFigureOut">
              <a:rPr kumimoji="1" lang="ja-JP" altLang="en-US" smtClean="0"/>
              <a:t>2016/3/31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B875E-E49F-46B3-A18C-A4BEC35B9306}" type="slidenum">
              <a:rPr kumimoji="1" lang="ja-JP" altLang="en-US" smtClean="0"/>
              <a:t>‹#›</a:t>
            </a:fld>
            <a:endParaRPr kumimoji="1" lang="ja-JP" altLang="en-US"/>
          </a:p>
        </p:txBody>
      </p:sp>
    </p:spTree>
    <p:extLst>
      <p:ext uri="{BB962C8B-B14F-4D97-AF65-F5344CB8AC3E}">
        <p14:creationId xmlns:p14="http://schemas.microsoft.com/office/powerpoint/2010/main" val="1025707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sz="6000" dirty="0" smtClean="0"/>
              <a:t>CRIB </a:t>
            </a:r>
            <a:r>
              <a:rPr lang="en-US" altLang="ja-JP" sz="6000" dirty="0" err="1" smtClean="0"/>
              <a:t>Anapaw</a:t>
            </a:r>
            <a:r>
              <a:rPr lang="ja-JP" altLang="en-US" sz="6000" dirty="0"/>
              <a:t> </a:t>
            </a:r>
            <a:r>
              <a:rPr lang="en-US" altLang="ja-JP" sz="6000" dirty="0" err="1"/>
              <a:t>I</a:t>
            </a:r>
            <a:r>
              <a:rPr lang="en-US" altLang="ja-JP" sz="6000" dirty="0" err="1" smtClean="0"/>
              <a:t>nductory</a:t>
            </a:r>
            <a:r>
              <a:rPr lang="en-US" altLang="ja-JP" sz="6000" dirty="0" smtClean="0"/>
              <a:t> Manual</a:t>
            </a:r>
            <a:endParaRPr kumimoji="1" lang="ja-JP" altLang="en-US" sz="6000" dirty="0"/>
          </a:p>
        </p:txBody>
      </p:sp>
      <p:sp>
        <p:nvSpPr>
          <p:cNvPr id="4" name="テキスト ボックス 3"/>
          <p:cNvSpPr txBox="1"/>
          <p:nvPr/>
        </p:nvSpPr>
        <p:spPr>
          <a:xfrm>
            <a:off x="5652120" y="3573015"/>
            <a:ext cx="3024336" cy="369332"/>
          </a:xfrm>
          <a:prstGeom prst="rect">
            <a:avLst/>
          </a:prstGeom>
          <a:noFill/>
        </p:spPr>
        <p:txBody>
          <a:bodyPr wrap="square" rtlCol="0">
            <a:spAutoFit/>
          </a:bodyPr>
          <a:lstStyle/>
          <a:p>
            <a:r>
              <a:rPr kumimoji="1" lang="en-US" altLang="ja-JP" dirty="0" smtClean="0"/>
              <a:t>Yuji </a:t>
            </a:r>
            <a:r>
              <a:rPr kumimoji="1" lang="en-US" altLang="ja-JP" dirty="0" err="1" smtClean="0"/>
              <a:t>Sakaguchi</a:t>
            </a:r>
            <a:r>
              <a:rPr kumimoji="1" lang="en-US" altLang="ja-JP" smtClean="0"/>
              <a:t>  </a:t>
            </a:r>
            <a:r>
              <a:rPr kumimoji="1" lang="en-US" altLang="ja-JP" smtClean="0"/>
              <a:t>March, </a:t>
            </a:r>
            <a:r>
              <a:rPr kumimoji="1" lang="en-US" altLang="ja-JP" dirty="0" smtClean="0"/>
              <a:t>2016</a:t>
            </a:r>
            <a:endParaRPr kumimoji="1" lang="ja-JP" altLang="en-US" dirty="0"/>
          </a:p>
        </p:txBody>
      </p:sp>
    </p:spTree>
    <p:extLst>
      <p:ext uri="{BB962C8B-B14F-4D97-AF65-F5344CB8AC3E}">
        <p14:creationId xmlns:p14="http://schemas.microsoft.com/office/powerpoint/2010/main" val="914485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Text_anapaw\loop_book_start_stop_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71" y="2914953"/>
            <a:ext cx="8456613"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5886052" y="2901137"/>
            <a:ext cx="1710284" cy="303596"/>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431193" y="1700808"/>
            <a:ext cx="7689216" cy="1200329"/>
          </a:xfrm>
          <a:prstGeom prst="rect">
            <a:avLst/>
          </a:prstGeom>
          <a:noFill/>
        </p:spPr>
        <p:txBody>
          <a:bodyPr wrap="square" rtlCol="0">
            <a:spAutoFit/>
          </a:bodyPr>
          <a:lstStyle/>
          <a:p>
            <a:r>
              <a:rPr kumimoji="1" lang="en-US" altLang="ja-JP" sz="2400" dirty="0" smtClean="0"/>
              <a:t>As Loop is performed, this number is increased. Loop is automatically stopped if the calculation reaches the end. You can stop Loop with enter key though Loop is not finished.</a:t>
            </a:r>
            <a:endParaRPr kumimoji="1" lang="ja-JP" altLang="en-US" sz="2400" dirty="0"/>
          </a:p>
        </p:txBody>
      </p:sp>
      <p:sp>
        <p:nvSpPr>
          <p:cNvPr id="11" name="テキスト ボックス 10"/>
          <p:cNvSpPr txBox="1"/>
          <p:nvPr/>
        </p:nvSpPr>
        <p:spPr>
          <a:xfrm>
            <a:off x="251520" y="5301208"/>
            <a:ext cx="6840760" cy="830997"/>
          </a:xfrm>
          <a:prstGeom prst="rect">
            <a:avLst/>
          </a:prstGeom>
          <a:noFill/>
        </p:spPr>
        <p:txBody>
          <a:bodyPr wrap="square" rtlCol="0">
            <a:spAutoFit/>
          </a:bodyPr>
          <a:lstStyle/>
          <a:p>
            <a:r>
              <a:rPr kumimoji="1" lang="en-US" altLang="ja-JP" sz="2400" dirty="0" smtClean="0"/>
              <a:t>Input “</a:t>
            </a:r>
            <a:r>
              <a:rPr kumimoji="1" lang="en-US" altLang="ja-JP" sz="2400" dirty="0" err="1" smtClean="0"/>
              <a:t>i</a:t>
            </a:r>
            <a:r>
              <a:rPr kumimoji="1" lang="en-US" altLang="ja-JP" sz="2400" dirty="0" smtClean="0"/>
              <a:t>”. Then ID of histograms (HID) show up.</a:t>
            </a:r>
          </a:p>
          <a:p>
            <a:endParaRPr kumimoji="1" lang="ja-JP" altLang="en-US" sz="2400" dirty="0"/>
          </a:p>
        </p:txBody>
      </p:sp>
      <p:sp>
        <p:nvSpPr>
          <p:cNvPr id="9" name="対角する 2 つの角を丸めた四角形 8"/>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1907704" y="4797152"/>
            <a:ext cx="2160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717180" y="4877103"/>
            <a:ext cx="2438995" cy="369332"/>
          </a:xfrm>
          <a:prstGeom prst="rect">
            <a:avLst/>
          </a:prstGeom>
          <a:noFill/>
        </p:spPr>
        <p:txBody>
          <a:bodyPr wrap="square" rtlCol="0">
            <a:spAutoFit/>
          </a:bodyPr>
          <a:lstStyle/>
          <a:p>
            <a:r>
              <a:rPr lang="en-US" altLang="ja-JP" b="1" dirty="0" smtClean="0"/>
              <a:t>A part of my terminal</a:t>
            </a:r>
            <a:endParaRPr kumimoji="1" lang="ja-JP" altLang="en-US" b="1" dirty="0"/>
          </a:p>
        </p:txBody>
      </p:sp>
      <p:sp>
        <p:nvSpPr>
          <p:cNvPr id="15" name="タイトル 1"/>
          <p:cNvSpPr txBox="1">
            <a:spLocks/>
          </p:cNvSpPr>
          <p:nvPr/>
        </p:nvSpPr>
        <p:spPr>
          <a:xfrm>
            <a:off x="0" y="-9939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smtClean="0">
                <a:solidFill>
                  <a:schemeClr val="tx2">
                    <a:lumMod val="75000"/>
                  </a:schemeClr>
                </a:solidFill>
              </a:rPr>
              <a:t>How to conduct in CLI to obtain histograms </a:t>
            </a:r>
            <a:endParaRPr lang="ja-JP" altLang="en-US" sz="4000" dirty="0">
              <a:solidFill>
                <a:schemeClr val="tx2">
                  <a:lumMod val="75000"/>
                </a:schemeClr>
              </a:solidFill>
            </a:endParaRPr>
          </a:p>
        </p:txBody>
      </p:sp>
    </p:spTree>
    <p:extLst>
      <p:ext uri="{BB962C8B-B14F-4D97-AF65-F5344CB8AC3E}">
        <p14:creationId xmlns:p14="http://schemas.microsoft.com/office/powerpoint/2010/main" val="3210108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C:\Text_anapaw\i_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 y="1460259"/>
            <a:ext cx="8609013" cy="28289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Text_anapaw\pl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486" y="2492896"/>
            <a:ext cx="4015514" cy="423750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15994" y="4310516"/>
            <a:ext cx="3419872" cy="1938992"/>
          </a:xfrm>
          <a:prstGeom prst="rect">
            <a:avLst/>
          </a:prstGeom>
          <a:noFill/>
        </p:spPr>
        <p:txBody>
          <a:bodyPr wrap="square" rtlCol="0">
            <a:spAutoFit/>
          </a:bodyPr>
          <a:lstStyle/>
          <a:p>
            <a:r>
              <a:rPr kumimoji="1" lang="en-US" altLang="ja-JP" sz="2400" dirty="0" smtClean="0"/>
              <a:t>Select a histogram you need.</a:t>
            </a:r>
          </a:p>
          <a:p>
            <a:r>
              <a:rPr lang="en-US" altLang="ja-JP" sz="2400" dirty="0" smtClean="0"/>
              <a:t>Input “</a:t>
            </a:r>
            <a:r>
              <a:rPr lang="en-US" altLang="ja-JP" sz="2400" dirty="0" err="1" smtClean="0"/>
              <a:t>ht</a:t>
            </a:r>
            <a:r>
              <a:rPr lang="en-US" altLang="ja-JP" sz="2400" dirty="0" smtClean="0"/>
              <a:t> (HID)”.</a:t>
            </a:r>
          </a:p>
          <a:p>
            <a:r>
              <a:rPr lang="en-US" altLang="ja-JP" sz="2400" dirty="0" smtClean="0"/>
              <a:t>Then the histogram show up in the window.</a:t>
            </a:r>
            <a:endParaRPr kumimoji="1" lang="ja-JP" altLang="en-US" sz="2400" dirty="0"/>
          </a:p>
        </p:txBody>
      </p:sp>
      <p:sp>
        <p:nvSpPr>
          <p:cNvPr id="5" name="右矢印 4"/>
          <p:cNvSpPr/>
          <p:nvPr/>
        </p:nvSpPr>
        <p:spPr>
          <a:xfrm>
            <a:off x="3635866" y="4725144"/>
            <a:ext cx="1492619"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対角する 2 つの角を丸めた四角形 6"/>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459482" y="4281172"/>
            <a:ext cx="65613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532880" y="1123504"/>
            <a:ext cx="2407271" cy="369332"/>
          </a:xfrm>
          <a:prstGeom prst="rect">
            <a:avLst/>
          </a:prstGeom>
          <a:noFill/>
        </p:spPr>
        <p:txBody>
          <a:bodyPr wrap="square" rtlCol="0">
            <a:spAutoFit/>
          </a:bodyPr>
          <a:lstStyle/>
          <a:p>
            <a:r>
              <a:rPr lang="en-US" altLang="ja-JP" b="1" dirty="0" smtClean="0"/>
              <a:t>Part of my terminal</a:t>
            </a:r>
            <a:endParaRPr kumimoji="1" lang="ja-JP" altLang="en-US" b="1" dirty="0"/>
          </a:p>
        </p:txBody>
      </p:sp>
      <p:sp>
        <p:nvSpPr>
          <p:cNvPr id="12" name="タイトル 1"/>
          <p:cNvSpPr txBox="1">
            <a:spLocks/>
          </p:cNvSpPr>
          <p:nvPr/>
        </p:nvSpPr>
        <p:spPr>
          <a:xfrm>
            <a:off x="0" y="-9939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smtClean="0">
                <a:solidFill>
                  <a:schemeClr val="tx2">
                    <a:lumMod val="75000"/>
                  </a:schemeClr>
                </a:solidFill>
              </a:rPr>
              <a:t>How to conduct in CLI to obtain histograms </a:t>
            </a:r>
            <a:endParaRPr lang="ja-JP" altLang="en-US" sz="4000" dirty="0">
              <a:solidFill>
                <a:schemeClr val="tx2">
                  <a:lumMod val="75000"/>
                </a:schemeClr>
              </a:solidFill>
            </a:endParaRPr>
          </a:p>
        </p:txBody>
      </p:sp>
    </p:spTree>
    <p:extLst>
      <p:ext uri="{BB962C8B-B14F-4D97-AF65-F5344CB8AC3E}">
        <p14:creationId xmlns:p14="http://schemas.microsoft.com/office/powerpoint/2010/main" val="3830441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772" y="821656"/>
            <a:ext cx="8229600" cy="1143000"/>
          </a:xfrm>
        </p:spPr>
        <p:txBody>
          <a:bodyPr>
            <a:normAutofit/>
          </a:bodyPr>
          <a:lstStyle/>
          <a:p>
            <a:pPr algn="l"/>
            <a:r>
              <a:rPr lang="en-US" altLang="ja-JP" sz="3600" dirty="0" smtClean="0"/>
              <a:t>Reference to commands</a:t>
            </a:r>
            <a:endParaRPr kumimoji="1" lang="ja-JP" altLang="en-US" sz="3600" dirty="0"/>
          </a:p>
        </p:txBody>
      </p:sp>
      <p:sp>
        <p:nvSpPr>
          <p:cNvPr id="4" name="テキスト ボックス 3"/>
          <p:cNvSpPr txBox="1"/>
          <p:nvPr/>
        </p:nvSpPr>
        <p:spPr>
          <a:xfrm>
            <a:off x="695152" y="1700808"/>
            <a:ext cx="7560840" cy="1938992"/>
          </a:xfrm>
          <a:prstGeom prst="rect">
            <a:avLst/>
          </a:prstGeom>
          <a:noFill/>
        </p:spPr>
        <p:txBody>
          <a:bodyPr wrap="square" rtlCol="0">
            <a:spAutoFit/>
          </a:bodyPr>
          <a:lstStyle/>
          <a:p>
            <a:r>
              <a:rPr lang="en-US" altLang="ja-JP" sz="2400" dirty="0" smtClean="0"/>
              <a:t>For the purpose of looking up commands of ANAPAW, a tutorial from </a:t>
            </a:r>
            <a:r>
              <a:rPr lang="en-US" altLang="ja-JP" sz="2400" dirty="0" err="1" smtClean="0"/>
              <a:t>Rilken</a:t>
            </a:r>
            <a:r>
              <a:rPr lang="en-US" altLang="ja-JP" sz="2400" dirty="0" smtClean="0"/>
              <a:t> RIBF is very helpful. </a:t>
            </a:r>
          </a:p>
          <a:p>
            <a:r>
              <a:rPr lang="en-US" altLang="ja-JP" sz="2400" dirty="0" smtClean="0"/>
              <a:t>https</a:t>
            </a:r>
            <a:r>
              <a:rPr lang="en-US" altLang="ja-JP" sz="2400" dirty="0"/>
              <a:t>://ribf.riken.jp/RIBFDAQ/index.php?plugin=attach&amp;refer=Tools%2FAnalysis%2FANAPAW%2FTutorial&amp;openfile=riken_guide.pdf</a:t>
            </a:r>
          </a:p>
        </p:txBody>
      </p:sp>
      <p:sp>
        <p:nvSpPr>
          <p:cNvPr id="5" name="テキスト ボックス 4"/>
          <p:cNvSpPr txBox="1"/>
          <p:nvPr/>
        </p:nvSpPr>
        <p:spPr>
          <a:xfrm>
            <a:off x="695152" y="3639800"/>
            <a:ext cx="7560840" cy="1200329"/>
          </a:xfrm>
          <a:prstGeom prst="rect">
            <a:avLst/>
          </a:prstGeom>
          <a:noFill/>
        </p:spPr>
        <p:txBody>
          <a:bodyPr wrap="square" rtlCol="0">
            <a:spAutoFit/>
          </a:bodyPr>
          <a:lstStyle/>
          <a:p>
            <a:r>
              <a:rPr lang="en-US" altLang="ja-JP" sz="2400" dirty="0" smtClean="0"/>
              <a:t>These commands as bellow are useful for you.</a:t>
            </a:r>
          </a:p>
          <a:p>
            <a:r>
              <a:rPr lang="en-US" altLang="ja-JP" sz="2400" dirty="0" err="1">
                <a:solidFill>
                  <a:srgbClr val="002060"/>
                </a:solidFill>
              </a:rPr>
              <a:t>x</a:t>
            </a:r>
            <a:r>
              <a:rPr lang="en-US" altLang="ja-JP" sz="2400" dirty="0" err="1" smtClean="0">
                <a:solidFill>
                  <a:srgbClr val="002060"/>
                </a:solidFill>
              </a:rPr>
              <a:t>f</a:t>
            </a:r>
            <a:r>
              <a:rPr lang="en-US" altLang="ja-JP" sz="2400" dirty="0" smtClean="0">
                <a:solidFill>
                  <a:srgbClr val="002060"/>
                </a:solidFill>
              </a:rPr>
              <a:t>, opt </a:t>
            </a:r>
            <a:r>
              <a:rPr lang="en-US" altLang="ja-JP" sz="2400" dirty="0" err="1" smtClean="0">
                <a:solidFill>
                  <a:srgbClr val="002060"/>
                </a:solidFill>
              </a:rPr>
              <a:t>logz</a:t>
            </a:r>
            <a:r>
              <a:rPr lang="en-US" altLang="ja-JP" sz="2400" dirty="0" smtClean="0">
                <a:solidFill>
                  <a:srgbClr val="002060"/>
                </a:solidFill>
              </a:rPr>
              <a:t>, opt </a:t>
            </a:r>
            <a:r>
              <a:rPr lang="en-US" altLang="ja-JP" sz="2400" dirty="0" err="1" smtClean="0">
                <a:solidFill>
                  <a:srgbClr val="002060"/>
                </a:solidFill>
              </a:rPr>
              <a:t>linz</a:t>
            </a:r>
            <a:r>
              <a:rPr lang="en-US" altLang="ja-JP" sz="2400" dirty="0" smtClean="0">
                <a:solidFill>
                  <a:srgbClr val="002060"/>
                </a:solidFill>
              </a:rPr>
              <a:t>, </a:t>
            </a:r>
            <a:r>
              <a:rPr lang="en-US" altLang="ja-JP" sz="2400" dirty="0" err="1" smtClean="0">
                <a:solidFill>
                  <a:srgbClr val="002060"/>
                </a:solidFill>
              </a:rPr>
              <a:t>xsta</a:t>
            </a:r>
            <a:r>
              <a:rPr lang="en-US" altLang="ja-JP" sz="2400" dirty="0" smtClean="0">
                <a:solidFill>
                  <a:srgbClr val="002060"/>
                </a:solidFill>
              </a:rPr>
              <a:t>, </a:t>
            </a:r>
            <a:r>
              <a:rPr lang="en-US" altLang="ja-JP" sz="2400" dirty="0" err="1" smtClean="0">
                <a:solidFill>
                  <a:srgbClr val="002060"/>
                </a:solidFill>
              </a:rPr>
              <a:t>hcut</a:t>
            </a:r>
            <a:r>
              <a:rPr lang="en-US" altLang="ja-JP" sz="2400" dirty="0" smtClean="0">
                <a:solidFill>
                  <a:srgbClr val="002060"/>
                </a:solidFill>
              </a:rPr>
              <a:t>, </a:t>
            </a:r>
            <a:r>
              <a:rPr lang="en-US" altLang="ja-JP" sz="2400" dirty="0" err="1" smtClean="0">
                <a:solidFill>
                  <a:srgbClr val="002060"/>
                </a:solidFill>
              </a:rPr>
              <a:t>prx</a:t>
            </a:r>
            <a:r>
              <a:rPr lang="en-US" altLang="ja-JP" sz="2400" dirty="0" smtClean="0">
                <a:solidFill>
                  <a:srgbClr val="002060"/>
                </a:solidFill>
              </a:rPr>
              <a:t>…</a:t>
            </a:r>
            <a:endParaRPr lang="en-US" altLang="ja-JP" sz="2400" dirty="0">
              <a:solidFill>
                <a:srgbClr val="002060"/>
              </a:solidFill>
            </a:endParaRPr>
          </a:p>
          <a:p>
            <a:endParaRPr kumimoji="1" lang="ja-JP" altLang="en-US" sz="2400" dirty="0">
              <a:solidFill>
                <a:srgbClr val="002060"/>
              </a:solidFill>
            </a:endParaRPr>
          </a:p>
        </p:txBody>
      </p:sp>
      <p:sp>
        <p:nvSpPr>
          <p:cNvPr id="8" name="対角する 2 つの角を丸めた四角形 7"/>
          <p:cNvSpPr/>
          <p:nvPr/>
        </p:nvSpPr>
        <p:spPr>
          <a:xfrm>
            <a:off x="395536" y="763464"/>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0" y="-9939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smtClean="0">
                <a:solidFill>
                  <a:schemeClr val="tx2">
                    <a:lumMod val="75000"/>
                  </a:schemeClr>
                </a:solidFill>
              </a:rPr>
              <a:t>How to conduct in CLI to obtain histograms </a:t>
            </a:r>
            <a:endParaRPr lang="ja-JP" altLang="en-US" sz="4000" dirty="0">
              <a:solidFill>
                <a:schemeClr val="tx2">
                  <a:lumMod val="75000"/>
                </a:schemeClr>
              </a:solidFill>
            </a:endParaRPr>
          </a:p>
        </p:txBody>
      </p:sp>
    </p:spTree>
    <p:extLst>
      <p:ext uri="{BB962C8B-B14F-4D97-AF65-F5344CB8AC3E}">
        <p14:creationId xmlns:p14="http://schemas.microsoft.com/office/powerpoint/2010/main" val="3610693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solidFill>
                  <a:schemeClr val="tx2"/>
                </a:solidFill>
              </a:rPr>
              <a:t>Defining histograms</a:t>
            </a:r>
            <a:endParaRPr kumimoji="1" lang="ja-JP" altLang="en-US" dirty="0">
              <a:solidFill>
                <a:schemeClr val="tx2"/>
              </a:solidFill>
            </a:endParaRPr>
          </a:p>
        </p:txBody>
      </p:sp>
      <p:sp>
        <p:nvSpPr>
          <p:cNvPr id="3" name="コンテンツ プレースホルダー 2"/>
          <p:cNvSpPr>
            <a:spLocks noGrp="1"/>
          </p:cNvSpPr>
          <p:nvPr>
            <p:ph idx="1"/>
          </p:nvPr>
        </p:nvSpPr>
        <p:spPr/>
        <p:txBody>
          <a:bodyPr>
            <a:normAutofit/>
          </a:bodyPr>
          <a:lstStyle/>
          <a:p>
            <a:pPr marL="0" indent="0">
              <a:buNone/>
            </a:pPr>
            <a:r>
              <a:rPr lang="en-US" altLang="ja-JP" dirty="0" smtClean="0"/>
              <a:t>In order to define histograms, you need abilities as bellows.</a:t>
            </a:r>
          </a:p>
          <a:p>
            <a:pPr marL="0" indent="0">
              <a:buNone/>
            </a:pPr>
            <a:endParaRPr lang="en-US" altLang="ja-JP" dirty="0" smtClean="0"/>
          </a:p>
          <a:p>
            <a:pPr marL="0" indent="0">
              <a:buNone/>
            </a:pPr>
            <a:r>
              <a:rPr lang="ja-JP" altLang="en-US" dirty="0" smtClean="0"/>
              <a:t>・</a:t>
            </a:r>
            <a:r>
              <a:rPr lang="en-US" altLang="ja-JP" dirty="0"/>
              <a:t>U</a:t>
            </a:r>
            <a:r>
              <a:rPr lang="en-US" altLang="ja-JP" dirty="0" smtClean="0"/>
              <a:t>nderstanding Analyzer ID, Detector ID and Valuable ID</a:t>
            </a:r>
          </a:p>
          <a:p>
            <a:pPr marL="0" indent="0">
              <a:buNone/>
            </a:pPr>
            <a:r>
              <a:rPr kumimoji="1" lang="ja-JP" altLang="en-US" dirty="0" smtClean="0"/>
              <a:t>・</a:t>
            </a:r>
            <a:r>
              <a:rPr kumimoji="1" lang="en-US" altLang="ja-JP" dirty="0" smtClean="0"/>
              <a:t>Understanding a structure of an </a:t>
            </a:r>
            <a:r>
              <a:rPr kumimoji="1" lang="en-US" altLang="ja-JP" dirty="0" err="1" smtClean="0"/>
              <a:t>anafile</a:t>
            </a:r>
            <a:endParaRPr kumimoji="1" lang="en-US" altLang="ja-JP" dirty="0" smtClean="0"/>
          </a:p>
          <a:p>
            <a:pPr marL="0" indent="0">
              <a:buNone/>
            </a:pPr>
            <a:r>
              <a:rPr lang="ja-JP" altLang="en-US" dirty="0" smtClean="0"/>
              <a:t>・</a:t>
            </a:r>
            <a:r>
              <a:rPr lang="en-US" altLang="ja-JP" dirty="0" smtClean="0"/>
              <a:t>Understanding how to define a gate</a:t>
            </a:r>
          </a:p>
          <a:p>
            <a:pPr marL="0" indent="0">
              <a:buNone/>
            </a:pPr>
            <a:r>
              <a:rPr lang="ja-JP" altLang="en-US" dirty="0" smtClean="0"/>
              <a:t>・</a:t>
            </a:r>
            <a:r>
              <a:rPr lang="en-US" altLang="ja-JP" dirty="0" smtClean="0"/>
              <a:t>Understanding the way of defining histograms</a:t>
            </a:r>
          </a:p>
          <a:p>
            <a:pPr marL="0" indent="0">
              <a:buNone/>
            </a:pPr>
            <a:endParaRPr kumimoji="1" lang="ja-JP" altLang="en-US" dirty="0"/>
          </a:p>
        </p:txBody>
      </p:sp>
      <p:sp>
        <p:nvSpPr>
          <p:cNvPr id="4" name="対角する 2 つの角を丸めた四角形 3"/>
          <p:cNvSpPr/>
          <p:nvPr/>
        </p:nvSpPr>
        <p:spPr>
          <a:xfrm>
            <a:off x="369020" y="1123504"/>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070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1024" y="967186"/>
            <a:ext cx="8229600" cy="1143000"/>
          </a:xfrm>
        </p:spPr>
        <p:txBody>
          <a:bodyPr/>
          <a:lstStyle/>
          <a:p>
            <a:pPr algn="l"/>
            <a:r>
              <a:rPr lang="en-US" altLang="ja-JP" dirty="0" smtClean="0"/>
              <a:t>Analyzer</a:t>
            </a:r>
            <a:r>
              <a:rPr lang="ja-JP" altLang="en-US" dirty="0" smtClean="0"/>
              <a:t> </a:t>
            </a:r>
            <a:r>
              <a:rPr lang="en-US" altLang="ja-JP" dirty="0" smtClean="0"/>
              <a:t>ID</a:t>
            </a:r>
            <a:endParaRPr kumimoji="1" lang="ja-JP" altLang="en-US" dirty="0"/>
          </a:p>
        </p:txBody>
      </p:sp>
      <p:sp>
        <p:nvSpPr>
          <p:cNvPr id="3" name="コンテンツ プレースホルダー 2"/>
          <p:cNvSpPr>
            <a:spLocks noGrp="1"/>
          </p:cNvSpPr>
          <p:nvPr>
            <p:ph idx="1"/>
          </p:nvPr>
        </p:nvSpPr>
        <p:spPr>
          <a:xfrm>
            <a:off x="465832" y="1988840"/>
            <a:ext cx="8229600" cy="4525963"/>
          </a:xfrm>
        </p:spPr>
        <p:txBody>
          <a:bodyPr>
            <a:noAutofit/>
          </a:bodyPr>
          <a:lstStyle/>
          <a:p>
            <a:pPr marL="0" indent="0">
              <a:buNone/>
            </a:pPr>
            <a:r>
              <a:rPr lang="en-US" altLang="ja-JP" sz="2800" dirty="0" smtClean="0"/>
              <a:t>Physical quantities from measurements with detectors are treated as valuables in source code such as </a:t>
            </a:r>
            <a:r>
              <a:rPr lang="en-US" altLang="ja-JP" sz="2800" dirty="0" err="1" smtClean="0"/>
              <a:t>enc_psd.f</a:t>
            </a:r>
            <a:r>
              <a:rPr lang="en-US" altLang="ja-JP" sz="2800" dirty="0" smtClean="0"/>
              <a:t> and </a:t>
            </a:r>
            <a:r>
              <a:rPr lang="en-US" altLang="ja-JP" sz="2800" dirty="0" err="1" smtClean="0"/>
              <a:t>enc_ppac.f</a:t>
            </a:r>
            <a:r>
              <a:rPr lang="en-US" altLang="ja-JP" sz="2800" dirty="0" smtClean="0"/>
              <a:t>.</a:t>
            </a:r>
          </a:p>
          <a:p>
            <a:pPr marL="0" indent="0">
              <a:buNone/>
            </a:pPr>
            <a:r>
              <a:rPr lang="en-US" altLang="ja-JP" sz="2800" dirty="0" smtClean="0"/>
              <a:t>Each source code has Analyzer ID.</a:t>
            </a:r>
          </a:p>
          <a:p>
            <a:pPr marL="0" indent="0">
              <a:buNone/>
            </a:pPr>
            <a:r>
              <a:rPr lang="en-US" altLang="ja-JP" sz="2800" dirty="0" smtClean="0"/>
              <a:t>When you want to look up what Analyzer ID of a source code is in order to define histograms in an </a:t>
            </a:r>
            <a:r>
              <a:rPr lang="en-US" altLang="ja-JP" sz="2800" dirty="0" err="1" smtClean="0"/>
              <a:t>anafile</a:t>
            </a:r>
            <a:r>
              <a:rPr lang="en-US" altLang="ja-JP" sz="2800" dirty="0" smtClean="0"/>
              <a:t>,  refer </a:t>
            </a:r>
            <a:r>
              <a:rPr lang="en-US" altLang="ja-JP" sz="2800" dirty="0"/>
              <a:t>to </a:t>
            </a:r>
            <a:r>
              <a:rPr lang="en-US" altLang="ja-JP" sz="2800" dirty="0" err="1"/>
              <a:t>usersrc.f</a:t>
            </a:r>
            <a:r>
              <a:rPr lang="en-US" altLang="ja-JP" sz="2800" dirty="0"/>
              <a:t>  in </a:t>
            </a:r>
            <a:r>
              <a:rPr lang="en-US" altLang="ja-JP" sz="2800" b="1" dirty="0" err="1" smtClean="0"/>
              <a:t>src</a:t>
            </a:r>
            <a:r>
              <a:rPr lang="en-US" altLang="ja-JP" sz="2800" dirty="0" smtClean="0"/>
              <a:t>.</a:t>
            </a:r>
          </a:p>
          <a:p>
            <a:pPr marL="0" indent="0">
              <a:buNone/>
            </a:pPr>
            <a:endParaRPr lang="en-US" altLang="ja-JP" sz="2800" dirty="0" smtClean="0"/>
          </a:p>
        </p:txBody>
      </p:sp>
      <p:sp>
        <p:nvSpPr>
          <p:cNvPr id="6" name="対角する 2 つの角を丸めた四角形 5"/>
          <p:cNvSpPr/>
          <p:nvPr/>
        </p:nvSpPr>
        <p:spPr>
          <a:xfrm>
            <a:off x="342504" y="95882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457200" y="-4015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solidFill>
                  <a:schemeClr val="tx2"/>
                </a:solidFill>
              </a:rPr>
              <a:t>Defining histograms</a:t>
            </a:r>
            <a:endParaRPr lang="ja-JP" altLang="en-US" dirty="0">
              <a:solidFill>
                <a:schemeClr val="tx2"/>
              </a:solidFill>
            </a:endParaRPr>
          </a:p>
        </p:txBody>
      </p:sp>
    </p:spTree>
    <p:extLst>
      <p:ext uri="{BB962C8B-B14F-4D97-AF65-F5344CB8AC3E}">
        <p14:creationId xmlns:p14="http://schemas.microsoft.com/office/powerpoint/2010/main" val="475077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3444" y="1123504"/>
            <a:ext cx="8229600" cy="1143000"/>
          </a:xfrm>
        </p:spPr>
        <p:txBody>
          <a:bodyPr/>
          <a:lstStyle/>
          <a:p>
            <a:r>
              <a:rPr lang="en-US" altLang="ja-JP" dirty="0" smtClean="0"/>
              <a:t>Analyzer</a:t>
            </a:r>
            <a:r>
              <a:rPr lang="ja-JP" altLang="en-US" dirty="0"/>
              <a:t> </a:t>
            </a:r>
            <a:r>
              <a:rPr lang="en-US" altLang="ja-JP" dirty="0" smtClean="0"/>
              <a:t>ID and a source code</a:t>
            </a:r>
            <a:endParaRPr kumimoji="1" lang="ja-JP" altLang="en-US" dirty="0"/>
          </a:p>
        </p:txBody>
      </p:sp>
      <p:pic>
        <p:nvPicPr>
          <p:cNvPr id="1027" name="Picture 3" descr="C:\Users\Yuji\Downloads\usersr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247" y="2930533"/>
            <a:ext cx="5991225" cy="307657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334024" y="6057192"/>
            <a:ext cx="2517188" cy="400110"/>
          </a:xfrm>
          <a:prstGeom prst="rect">
            <a:avLst/>
          </a:prstGeom>
          <a:noFill/>
        </p:spPr>
        <p:txBody>
          <a:bodyPr wrap="square" rtlCol="0">
            <a:spAutoFit/>
          </a:bodyPr>
          <a:lstStyle/>
          <a:p>
            <a:r>
              <a:rPr lang="en-US" altLang="ja-JP" sz="2000" b="1" dirty="0" smtClean="0"/>
              <a:t>A part of </a:t>
            </a:r>
            <a:r>
              <a:rPr lang="en-US" altLang="ja-JP" sz="2000" b="1" dirty="0" err="1" smtClean="0"/>
              <a:t>u</a:t>
            </a:r>
            <a:r>
              <a:rPr kumimoji="1" lang="en-US" altLang="ja-JP" sz="2000" b="1" dirty="0" err="1" smtClean="0"/>
              <a:t>sersrc.f</a:t>
            </a:r>
            <a:endParaRPr kumimoji="1" lang="ja-JP" altLang="en-US" sz="2000" b="1" dirty="0"/>
          </a:p>
        </p:txBody>
      </p:sp>
      <p:sp>
        <p:nvSpPr>
          <p:cNvPr id="5" name="円/楕円 4"/>
          <p:cNvSpPr/>
          <p:nvPr/>
        </p:nvSpPr>
        <p:spPr>
          <a:xfrm>
            <a:off x="3981376" y="3125200"/>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5061496" y="377327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2541216" y="3269216"/>
            <a:ext cx="1440160"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endCxn id="8" idx="2"/>
          </p:cNvCxnSpPr>
          <p:nvPr/>
        </p:nvCxnSpPr>
        <p:spPr>
          <a:xfrm>
            <a:off x="2541216" y="3701264"/>
            <a:ext cx="2520280" cy="2160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9213" y="3542438"/>
            <a:ext cx="2411759" cy="461665"/>
          </a:xfrm>
          <a:prstGeom prst="rect">
            <a:avLst/>
          </a:prstGeom>
          <a:noFill/>
        </p:spPr>
        <p:txBody>
          <a:bodyPr wrap="square" rtlCol="0">
            <a:spAutoFit/>
          </a:bodyPr>
          <a:lstStyle/>
          <a:p>
            <a:r>
              <a:rPr kumimoji="1" lang="en-US" altLang="ja-JP" sz="2400" dirty="0" smtClean="0"/>
              <a:t>Analyzer</a:t>
            </a:r>
            <a:r>
              <a:rPr lang="ja-JP" altLang="en-US" sz="2400" dirty="0" smtClean="0"/>
              <a:t> </a:t>
            </a:r>
            <a:r>
              <a:rPr lang="en-US" altLang="ja-JP" sz="2400" dirty="0" smtClean="0"/>
              <a:t>ID</a:t>
            </a:r>
            <a:r>
              <a:rPr lang="ja-JP" altLang="en-US" sz="2400" dirty="0"/>
              <a:t> </a:t>
            </a:r>
            <a:r>
              <a:rPr lang="en-US" altLang="ja-JP" sz="2400" dirty="0" smtClean="0"/>
              <a:t>is 2.</a:t>
            </a:r>
            <a:endParaRPr kumimoji="1" lang="ja-JP" altLang="en-US" sz="2400" dirty="0"/>
          </a:p>
        </p:txBody>
      </p:sp>
      <p:cxnSp>
        <p:nvCxnSpPr>
          <p:cNvPr id="16" name="直線コネクタ 15"/>
          <p:cNvCxnSpPr/>
          <p:nvPr/>
        </p:nvCxnSpPr>
        <p:spPr>
          <a:xfrm>
            <a:off x="4341416" y="5357448"/>
            <a:ext cx="9361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18" idx="3"/>
          </p:cNvCxnSpPr>
          <p:nvPr/>
        </p:nvCxnSpPr>
        <p:spPr>
          <a:xfrm>
            <a:off x="2285668" y="5297490"/>
            <a:ext cx="1969552" cy="11991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84004" y="4697325"/>
            <a:ext cx="2001664" cy="1200329"/>
          </a:xfrm>
          <a:prstGeom prst="rect">
            <a:avLst/>
          </a:prstGeom>
          <a:noFill/>
        </p:spPr>
        <p:txBody>
          <a:bodyPr wrap="square" rtlCol="0">
            <a:spAutoFit/>
          </a:bodyPr>
          <a:lstStyle/>
          <a:p>
            <a:r>
              <a:rPr lang="en-US" altLang="ja-JP" sz="2400" dirty="0" smtClean="0"/>
              <a:t>Corresponding to</a:t>
            </a:r>
            <a:endParaRPr kumimoji="1" lang="en-US" altLang="ja-JP" sz="2400" dirty="0" smtClean="0"/>
          </a:p>
          <a:p>
            <a:r>
              <a:rPr lang="en-US" altLang="ja-JP" sz="2400" dirty="0" err="1" smtClean="0"/>
              <a:t>enc_ppac.f</a:t>
            </a:r>
            <a:r>
              <a:rPr lang="en-US" altLang="ja-JP" sz="2400" dirty="0" smtClean="0"/>
              <a:t>.</a:t>
            </a:r>
            <a:endParaRPr kumimoji="1" lang="ja-JP" altLang="en-US" sz="2400" dirty="0"/>
          </a:p>
        </p:txBody>
      </p:sp>
      <p:sp>
        <p:nvSpPr>
          <p:cNvPr id="25" name="対角する 2 つの角を丸めた四角形 24"/>
          <p:cNvSpPr/>
          <p:nvPr/>
        </p:nvSpPr>
        <p:spPr>
          <a:xfrm>
            <a:off x="369020" y="1123504"/>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a:stCxn id="14" idx="2"/>
            <a:endCxn id="18" idx="0"/>
          </p:cNvCxnSpPr>
          <p:nvPr/>
        </p:nvCxnSpPr>
        <p:spPr>
          <a:xfrm flipH="1">
            <a:off x="1284836" y="4004103"/>
            <a:ext cx="40257" cy="693222"/>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10867" y="2231777"/>
            <a:ext cx="6525430" cy="461665"/>
          </a:xfrm>
          <a:prstGeom prst="rect">
            <a:avLst/>
          </a:prstGeom>
          <a:noFill/>
        </p:spPr>
        <p:txBody>
          <a:bodyPr wrap="square" rtlCol="0">
            <a:spAutoFit/>
          </a:bodyPr>
          <a:lstStyle/>
          <a:p>
            <a:r>
              <a:rPr kumimoji="1" lang="en-US" altLang="ja-JP" sz="2400" dirty="0" smtClean="0"/>
              <a:t>View </a:t>
            </a:r>
            <a:r>
              <a:rPr kumimoji="1" lang="en-US" altLang="ja-JP" sz="2400" dirty="0" err="1" smtClean="0"/>
              <a:t>usersrc.f</a:t>
            </a:r>
            <a:r>
              <a:rPr lang="en-US" altLang="ja-JP" sz="2400" dirty="0" smtClean="0"/>
              <a:t>. There is a part like this picture.</a:t>
            </a:r>
            <a:endParaRPr kumimoji="1" lang="ja-JP" altLang="en-US" sz="2400" dirty="0"/>
          </a:p>
        </p:txBody>
      </p:sp>
      <p:sp>
        <p:nvSpPr>
          <p:cNvPr id="17" name="タイトル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solidFill>
                  <a:schemeClr val="tx2"/>
                </a:solidFill>
              </a:rPr>
              <a:t>Defining histograms</a:t>
            </a:r>
            <a:endParaRPr lang="ja-JP" altLang="en-US" dirty="0">
              <a:solidFill>
                <a:schemeClr val="tx2"/>
              </a:solidFill>
            </a:endParaRPr>
          </a:p>
        </p:txBody>
      </p:sp>
    </p:spTree>
    <p:extLst>
      <p:ext uri="{BB962C8B-B14F-4D97-AF65-F5344CB8AC3E}">
        <p14:creationId xmlns:p14="http://schemas.microsoft.com/office/powerpoint/2010/main" val="1042385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1628" y="1417638"/>
            <a:ext cx="8229600" cy="1143000"/>
          </a:xfrm>
        </p:spPr>
        <p:txBody>
          <a:bodyPr/>
          <a:lstStyle/>
          <a:p>
            <a:pPr algn="l"/>
            <a:r>
              <a:rPr lang="en-US" altLang="ja-JP" dirty="0" smtClean="0"/>
              <a:t>Detector</a:t>
            </a:r>
            <a:r>
              <a:rPr kumimoji="1" lang="ja-JP" altLang="en-US" dirty="0" smtClean="0"/>
              <a:t> </a:t>
            </a:r>
            <a:r>
              <a:rPr kumimoji="1" lang="en-US" altLang="ja-JP" dirty="0" smtClean="0"/>
              <a:t>ID</a:t>
            </a:r>
            <a:r>
              <a:rPr lang="en-US" altLang="ja-JP" dirty="0"/>
              <a:t> </a:t>
            </a:r>
            <a:r>
              <a:rPr lang="en-US" altLang="ja-JP" dirty="0" smtClean="0"/>
              <a:t>and Valuable</a:t>
            </a:r>
            <a:r>
              <a:rPr kumimoji="1" lang="ja-JP" altLang="en-US" dirty="0" smtClean="0"/>
              <a:t> </a:t>
            </a:r>
            <a:r>
              <a:rPr kumimoji="1" lang="en-US" altLang="ja-JP" dirty="0" smtClean="0"/>
              <a:t>ID</a:t>
            </a:r>
            <a:endParaRPr kumimoji="1" lang="ja-JP" altLang="en-US" dirty="0"/>
          </a:p>
        </p:txBody>
      </p:sp>
      <p:sp>
        <p:nvSpPr>
          <p:cNvPr id="15" name="コンテンツ プレースホルダー 2"/>
          <p:cNvSpPr>
            <a:spLocks noGrp="1"/>
          </p:cNvSpPr>
          <p:nvPr>
            <p:ph idx="1"/>
          </p:nvPr>
        </p:nvSpPr>
        <p:spPr>
          <a:xfrm>
            <a:off x="468188" y="2924944"/>
            <a:ext cx="8229600" cy="2332856"/>
          </a:xfrm>
        </p:spPr>
        <p:txBody>
          <a:bodyPr/>
          <a:lstStyle/>
          <a:p>
            <a:pPr marL="0" indent="0">
              <a:buNone/>
            </a:pPr>
            <a:r>
              <a:rPr lang="en-US" altLang="ja-JP" dirty="0" smtClean="0"/>
              <a:t>In source codes, correspondence between each detector and ID is written. Correspondence between each physical quantity from a detector and ID is also written. </a:t>
            </a:r>
          </a:p>
        </p:txBody>
      </p:sp>
      <p:sp>
        <p:nvSpPr>
          <p:cNvPr id="23" name="対角する 2 つの角を丸めた四角形 22"/>
          <p:cNvSpPr/>
          <p:nvPr/>
        </p:nvSpPr>
        <p:spPr>
          <a:xfrm>
            <a:off x="369020" y="1123504"/>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solidFill>
                  <a:schemeClr val="tx2"/>
                </a:solidFill>
              </a:rPr>
              <a:t>Defining histograms</a:t>
            </a:r>
            <a:endParaRPr lang="ja-JP" altLang="en-US" dirty="0">
              <a:solidFill>
                <a:schemeClr val="tx2"/>
              </a:solidFill>
            </a:endParaRPr>
          </a:p>
        </p:txBody>
      </p:sp>
    </p:spTree>
    <p:extLst>
      <p:ext uri="{BB962C8B-B14F-4D97-AF65-F5344CB8AC3E}">
        <p14:creationId xmlns:p14="http://schemas.microsoft.com/office/powerpoint/2010/main" val="3551583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Yuji\Downloads\ID_valu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17173"/>
            <a:ext cx="6336704" cy="419430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337974" y="6513771"/>
            <a:ext cx="3060340" cy="400110"/>
          </a:xfrm>
          <a:prstGeom prst="rect">
            <a:avLst/>
          </a:prstGeom>
          <a:noFill/>
        </p:spPr>
        <p:txBody>
          <a:bodyPr wrap="square" rtlCol="0">
            <a:spAutoFit/>
          </a:bodyPr>
          <a:lstStyle/>
          <a:p>
            <a:r>
              <a:rPr lang="en-US" altLang="ja-JP" sz="2000" b="1" dirty="0" smtClean="0"/>
              <a:t>A part of </a:t>
            </a:r>
            <a:r>
              <a:rPr lang="en-US" altLang="ja-JP" sz="2000" b="1" dirty="0" err="1" smtClean="0"/>
              <a:t>e</a:t>
            </a:r>
            <a:r>
              <a:rPr kumimoji="1" lang="en-US" altLang="ja-JP" sz="2000" b="1" dirty="0" err="1" smtClean="0"/>
              <a:t>nc_ppac.f</a:t>
            </a:r>
            <a:endParaRPr kumimoji="1" lang="ja-JP" altLang="en-US" sz="2000" b="1" dirty="0"/>
          </a:p>
        </p:txBody>
      </p:sp>
      <p:cxnSp>
        <p:nvCxnSpPr>
          <p:cNvPr id="6" name="直線コネクタ 5"/>
          <p:cNvCxnSpPr/>
          <p:nvPr/>
        </p:nvCxnSpPr>
        <p:spPr>
          <a:xfrm>
            <a:off x="2987824" y="3081269"/>
            <a:ext cx="17281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stCxn id="11" idx="0"/>
          </p:cNvCxnSpPr>
          <p:nvPr/>
        </p:nvCxnSpPr>
        <p:spPr>
          <a:xfrm flipV="1">
            <a:off x="1514574" y="3081270"/>
            <a:ext cx="2337346" cy="13378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57200" y="4419104"/>
            <a:ext cx="2114748" cy="1015663"/>
          </a:xfrm>
          <a:prstGeom prst="rect">
            <a:avLst/>
          </a:prstGeom>
          <a:noFill/>
        </p:spPr>
        <p:txBody>
          <a:bodyPr wrap="square" rtlCol="0">
            <a:spAutoFit/>
          </a:bodyPr>
          <a:lstStyle/>
          <a:p>
            <a:r>
              <a:rPr kumimoji="1" lang="en-US" altLang="ja-JP" sz="2000" dirty="0" smtClean="0"/>
              <a:t>Detector ID of </a:t>
            </a:r>
            <a:r>
              <a:rPr kumimoji="1" lang="en-US" altLang="ja-JP" sz="2000" dirty="0" err="1" smtClean="0"/>
              <a:t>PPACa</a:t>
            </a:r>
            <a:r>
              <a:rPr kumimoji="1" lang="en-US" altLang="ja-JP" sz="2000" dirty="0" smtClean="0"/>
              <a:t> in F3 chamber is 1.</a:t>
            </a:r>
            <a:endParaRPr kumimoji="1" lang="ja-JP" altLang="en-US" sz="2000" dirty="0"/>
          </a:p>
        </p:txBody>
      </p:sp>
      <p:sp>
        <p:nvSpPr>
          <p:cNvPr id="13" name="円/楕円 12"/>
          <p:cNvSpPr/>
          <p:nvPr/>
        </p:nvSpPr>
        <p:spPr>
          <a:xfrm>
            <a:off x="4860032" y="4809461"/>
            <a:ext cx="559060"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flipV="1">
            <a:off x="2339752" y="5097493"/>
            <a:ext cx="252028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9148" y="5641385"/>
            <a:ext cx="1908596" cy="707886"/>
          </a:xfrm>
          <a:prstGeom prst="rect">
            <a:avLst/>
          </a:prstGeom>
          <a:noFill/>
        </p:spPr>
        <p:txBody>
          <a:bodyPr wrap="square" rtlCol="0">
            <a:spAutoFit/>
          </a:bodyPr>
          <a:lstStyle/>
          <a:p>
            <a:r>
              <a:rPr kumimoji="1" lang="en-US" altLang="ja-JP" sz="2000" dirty="0" smtClean="0"/>
              <a:t>Valuable ID of X (mm) is 24.</a:t>
            </a:r>
            <a:endParaRPr kumimoji="1" lang="ja-JP" altLang="en-US" sz="2000" dirty="0"/>
          </a:p>
        </p:txBody>
      </p:sp>
      <p:sp>
        <p:nvSpPr>
          <p:cNvPr id="20" name="対角する 2 つの角を丸めた四角形 19"/>
          <p:cNvSpPr/>
          <p:nvPr/>
        </p:nvSpPr>
        <p:spPr>
          <a:xfrm>
            <a:off x="369020" y="84886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p:cNvSpPr txBox="1">
            <a:spLocks/>
          </p:cNvSpPr>
          <p:nvPr/>
        </p:nvSpPr>
        <p:spPr>
          <a:xfrm>
            <a:off x="359148" y="99288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Detector ID and Valuable ID in a source code</a:t>
            </a:r>
            <a:endParaRPr lang="ja-JP" altLang="en-US" dirty="0"/>
          </a:p>
        </p:txBody>
      </p:sp>
      <p:sp>
        <p:nvSpPr>
          <p:cNvPr id="2" name="テキスト ボックス 1"/>
          <p:cNvSpPr txBox="1"/>
          <p:nvPr/>
        </p:nvSpPr>
        <p:spPr>
          <a:xfrm>
            <a:off x="130250" y="2110285"/>
            <a:ext cx="2366392" cy="1754326"/>
          </a:xfrm>
          <a:prstGeom prst="rect">
            <a:avLst/>
          </a:prstGeom>
          <a:noFill/>
        </p:spPr>
        <p:txBody>
          <a:bodyPr wrap="square" rtlCol="0">
            <a:spAutoFit/>
          </a:bodyPr>
          <a:lstStyle/>
          <a:p>
            <a:r>
              <a:rPr kumimoji="1" lang="en-US" altLang="ja-JP" dirty="0" smtClean="0"/>
              <a:t>Detector ID and Valuable ID are written basically in the top part.</a:t>
            </a:r>
          </a:p>
          <a:p>
            <a:r>
              <a:rPr lang="en-US" altLang="ja-JP" dirty="0" smtClean="0"/>
              <a:t>View </a:t>
            </a:r>
            <a:r>
              <a:rPr lang="en-US" altLang="ja-JP" dirty="0" err="1" smtClean="0"/>
              <a:t>enc_ppac.f</a:t>
            </a:r>
            <a:r>
              <a:rPr lang="en-US" altLang="ja-JP" dirty="0" smtClean="0"/>
              <a:t>. You should find a part like this picture.</a:t>
            </a:r>
            <a:endParaRPr kumimoji="1" lang="en-US" altLang="ja-JP" dirty="0" smtClean="0"/>
          </a:p>
        </p:txBody>
      </p:sp>
      <p:sp>
        <p:nvSpPr>
          <p:cNvPr id="14" name="タイトル 1"/>
          <p:cNvSpPr>
            <a:spLocks noGrp="1"/>
          </p:cNvSpPr>
          <p:nvPr>
            <p:ph type="title"/>
          </p:nvPr>
        </p:nvSpPr>
        <p:spPr>
          <a:xfrm>
            <a:off x="434661" y="-150118"/>
            <a:ext cx="8229600" cy="1143000"/>
          </a:xfrm>
        </p:spPr>
        <p:txBody>
          <a:bodyPr/>
          <a:lstStyle/>
          <a:p>
            <a:r>
              <a:rPr lang="en-US" altLang="ja-JP" dirty="0" smtClean="0">
                <a:solidFill>
                  <a:schemeClr val="tx2"/>
                </a:solidFill>
              </a:rPr>
              <a:t>Defining histograms</a:t>
            </a:r>
            <a:endParaRPr kumimoji="1" lang="ja-JP" altLang="en-US" dirty="0">
              <a:solidFill>
                <a:schemeClr val="tx2"/>
              </a:solidFill>
            </a:endParaRPr>
          </a:p>
        </p:txBody>
      </p:sp>
    </p:spTree>
    <p:extLst>
      <p:ext uri="{BB962C8B-B14F-4D97-AF65-F5344CB8AC3E}">
        <p14:creationId xmlns:p14="http://schemas.microsoft.com/office/powerpoint/2010/main" val="1935401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143000"/>
          </a:xfrm>
        </p:spPr>
        <p:txBody>
          <a:bodyPr>
            <a:normAutofit/>
          </a:bodyPr>
          <a:lstStyle/>
          <a:p>
            <a:pPr algn="l"/>
            <a:r>
              <a:rPr lang="en-US" altLang="ja-JP" dirty="0" smtClean="0"/>
              <a:t>Structure of </a:t>
            </a:r>
            <a:r>
              <a:rPr lang="en-US" altLang="ja-JP" dirty="0" err="1" smtClean="0"/>
              <a:t>anafile</a:t>
            </a:r>
            <a:endParaRPr kumimoji="1" lang="ja-JP" altLang="en-US" dirty="0"/>
          </a:p>
        </p:txBody>
      </p:sp>
      <p:sp>
        <p:nvSpPr>
          <p:cNvPr id="4" name="テキスト ボックス 3"/>
          <p:cNvSpPr txBox="1"/>
          <p:nvPr/>
        </p:nvSpPr>
        <p:spPr>
          <a:xfrm>
            <a:off x="729060" y="2419586"/>
            <a:ext cx="4719240" cy="3046988"/>
          </a:xfrm>
          <a:prstGeom prst="rect">
            <a:avLst/>
          </a:prstGeom>
          <a:noFill/>
        </p:spPr>
        <p:txBody>
          <a:bodyPr wrap="square" rtlCol="0">
            <a:spAutoFit/>
          </a:bodyPr>
          <a:lstStyle/>
          <a:p>
            <a:r>
              <a:rPr lang="en-US" altLang="ja-JP" sz="2400" dirty="0" err="1" smtClean="0"/>
              <a:t>anafile</a:t>
            </a:r>
            <a:r>
              <a:rPr lang="ja-JP" altLang="en-US" sz="2400" dirty="0"/>
              <a:t> </a:t>
            </a:r>
            <a:r>
              <a:rPr lang="en-US" altLang="ja-JP" sz="2400" dirty="0" smtClean="0"/>
              <a:t>is composed of </a:t>
            </a:r>
          </a:p>
          <a:p>
            <a:endParaRPr lang="en-US" altLang="ja-JP" sz="2400" dirty="0" smtClean="0"/>
          </a:p>
          <a:p>
            <a:pPr marL="342900" indent="-342900">
              <a:buFont typeface="+mj-lt"/>
              <a:buAutoNum type="circleNumDbPlain"/>
            </a:pPr>
            <a:r>
              <a:rPr lang="en-US" altLang="ja-JP" sz="2400" dirty="0" smtClean="0"/>
              <a:t>.Analyzer ID area</a:t>
            </a:r>
            <a:endParaRPr lang="en-US" altLang="ja-JP" sz="2400" dirty="0"/>
          </a:p>
          <a:p>
            <a:pPr marL="342900" indent="-342900">
              <a:buFont typeface="+mj-lt"/>
              <a:buAutoNum type="circleNumDbPlain"/>
            </a:pPr>
            <a:r>
              <a:rPr lang="en-US" altLang="ja-JP" sz="2400" dirty="0" smtClean="0"/>
              <a:t>.definition of </a:t>
            </a:r>
            <a:r>
              <a:rPr lang="en-US" altLang="ja-JP" sz="2400" dirty="0" err="1" smtClean="0"/>
              <a:t>x</a:t>
            </a:r>
            <a:r>
              <a:rPr kumimoji="1" lang="en-US" altLang="ja-JP" sz="2400" dirty="0" err="1" smtClean="0"/>
              <a:t>ygate</a:t>
            </a:r>
            <a:r>
              <a:rPr kumimoji="1" lang="en-US" altLang="ja-JP" sz="2400" dirty="0" smtClean="0"/>
              <a:t> file area</a:t>
            </a:r>
          </a:p>
          <a:p>
            <a:pPr marL="342900" indent="-342900">
              <a:buFont typeface="+mj-lt"/>
              <a:buAutoNum type="circleNumDbPlain"/>
            </a:pPr>
            <a:r>
              <a:rPr lang="en-US" altLang="ja-JP" sz="2400" dirty="0" smtClean="0"/>
              <a:t>.g</a:t>
            </a:r>
            <a:r>
              <a:rPr kumimoji="1" lang="en-US" altLang="ja-JP" sz="2400" dirty="0" smtClean="0"/>
              <a:t>ate area</a:t>
            </a:r>
            <a:endParaRPr lang="en-US" altLang="ja-JP" sz="2400" dirty="0"/>
          </a:p>
          <a:p>
            <a:pPr marL="342900" indent="-342900">
              <a:buFont typeface="+mj-ea"/>
              <a:buAutoNum type="circleNumDbPlain"/>
            </a:pPr>
            <a:r>
              <a:rPr kumimoji="1" lang="en-US" altLang="ja-JP" sz="2400" dirty="0" smtClean="0"/>
              <a:t>.definition of histograms area</a:t>
            </a:r>
          </a:p>
          <a:p>
            <a:endParaRPr kumimoji="1" lang="en-US" altLang="ja-JP" sz="2400" dirty="0" smtClean="0"/>
          </a:p>
          <a:p>
            <a:endParaRPr kumimoji="1" lang="ja-JP" altLang="en-US" sz="2400" dirty="0"/>
          </a:p>
        </p:txBody>
      </p:sp>
      <p:sp>
        <p:nvSpPr>
          <p:cNvPr id="10" name="対角する 2 つの角を丸めた四角形 9"/>
          <p:cNvSpPr/>
          <p:nvPr/>
        </p:nvSpPr>
        <p:spPr>
          <a:xfrm>
            <a:off x="369020" y="84886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16360" y="5781534"/>
            <a:ext cx="7744072" cy="830997"/>
          </a:xfrm>
          <a:prstGeom prst="rect">
            <a:avLst/>
          </a:prstGeom>
          <a:noFill/>
        </p:spPr>
        <p:txBody>
          <a:bodyPr wrap="square" rtlCol="0">
            <a:spAutoFit/>
          </a:bodyPr>
          <a:lstStyle/>
          <a:p>
            <a:r>
              <a:rPr kumimoji="1" lang="en-US" altLang="ja-JP" sz="2400" dirty="0" smtClean="0"/>
              <a:t>I explain a concrete structure and grammar of an </a:t>
            </a:r>
            <a:r>
              <a:rPr kumimoji="1" lang="en-US" altLang="ja-JP" sz="2400" dirty="0" err="1" smtClean="0"/>
              <a:t>anafile</a:t>
            </a:r>
            <a:r>
              <a:rPr lang="en-US" altLang="ja-JP" sz="2400" dirty="0" smtClean="0"/>
              <a:t> by using a certain </a:t>
            </a:r>
            <a:r>
              <a:rPr lang="en-US" altLang="ja-JP" sz="2400" dirty="0" err="1" smtClean="0"/>
              <a:t>anafile</a:t>
            </a:r>
            <a:r>
              <a:rPr lang="en-US" altLang="ja-JP" sz="2400" dirty="0" smtClean="0"/>
              <a:t>.</a:t>
            </a:r>
            <a:endParaRPr kumimoji="1" lang="ja-JP" altLang="en-US" sz="2400" dirty="0"/>
          </a:p>
        </p:txBody>
      </p:sp>
      <p:sp>
        <p:nvSpPr>
          <p:cNvPr id="11" name="テキスト ボックス 10"/>
          <p:cNvSpPr txBox="1"/>
          <p:nvPr/>
        </p:nvSpPr>
        <p:spPr>
          <a:xfrm>
            <a:off x="5093631" y="3008424"/>
            <a:ext cx="3628318" cy="1200329"/>
          </a:xfrm>
          <a:prstGeom prst="rect">
            <a:avLst/>
          </a:prstGeom>
          <a:noFill/>
        </p:spPr>
        <p:txBody>
          <a:bodyPr wrap="square" rtlCol="0">
            <a:spAutoFit/>
          </a:bodyPr>
          <a:lstStyle/>
          <a:p>
            <a:r>
              <a:rPr lang="ja-JP" altLang="en-US" dirty="0"/>
              <a:t>・</a:t>
            </a:r>
            <a:r>
              <a:rPr lang="en-US" altLang="ja-JP" dirty="0" smtClean="0"/>
              <a:t>g</a:t>
            </a:r>
            <a:r>
              <a:rPr kumimoji="1" lang="en-US" altLang="ja-JP" dirty="0" smtClean="0"/>
              <a:t>ate…selection effect of </a:t>
            </a:r>
            <a:r>
              <a:rPr lang="en-US" altLang="ja-JP" dirty="0" smtClean="0"/>
              <a:t>events</a:t>
            </a:r>
          </a:p>
          <a:p>
            <a:r>
              <a:rPr lang="en-US" altLang="ja-JP" dirty="0" smtClean="0"/>
              <a:t>If you perform gates, only events which have valuables in a certain region are filled to histograms..</a:t>
            </a:r>
            <a:endParaRPr kumimoji="1" lang="ja-JP" altLang="en-US" dirty="0"/>
          </a:p>
        </p:txBody>
      </p:sp>
      <p:sp>
        <p:nvSpPr>
          <p:cNvPr id="12" name="テキスト ボックス 11"/>
          <p:cNvSpPr txBox="1"/>
          <p:nvPr/>
        </p:nvSpPr>
        <p:spPr>
          <a:xfrm>
            <a:off x="5076056" y="4665910"/>
            <a:ext cx="3670527" cy="923330"/>
          </a:xfrm>
          <a:prstGeom prst="rect">
            <a:avLst/>
          </a:prstGeom>
          <a:noFill/>
        </p:spPr>
        <p:txBody>
          <a:bodyPr wrap="square" rtlCol="0">
            <a:spAutoFit/>
          </a:bodyPr>
          <a:lstStyle/>
          <a:p>
            <a:r>
              <a:rPr lang="ja-JP" altLang="en-US" dirty="0" smtClean="0"/>
              <a:t>・</a:t>
            </a:r>
            <a:r>
              <a:rPr lang="en-US" altLang="ja-JP" dirty="0" err="1" smtClean="0"/>
              <a:t>x</a:t>
            </a:r>
            <a:r>
              <a:rPr kumimoji="1" lang="en-US" altLang="ja-JP" dirty="0" err="1" smtClean="0"/>
              <a:t>ygate</a:t>
            </a:r>
            <a:r>
              <a:rPr kumimoji="1" lang="en-US" altLang="ja-JP" dirty="0" smtClean="0"/>
              <a:t>…two dimensional gate</a:t>
            </a:r>
          </a:p>
          <a:p>
            <a:r>
              <a:rPr lang="en-US" altLang="ja-JP" dirty="0" smtClean="0"/>
              <a:t>Refer to “</a:t>
            </a:r>
            <a:r>
              <a:rPr lang="en-US" altLang="ja-JP" dirty="0" err="1" smtClean="0"/>
              <a:t>hcut</a:t>
            </a:r>
            <a:r>
              <a:rPr lang="en-US" altLang="ja-JP" dirty="0" smtClean="0"/>
              <a:t>”, a command for a two dimensional gate.</a:t>
            </a:r>
            <a:endParaRPr kumimoji="1" lang="ja-JP" altLang="en-US" dirty="0"/>
          </a:p>
        </p:txBody>
      </p:sp>
      <p:sp>
        <p:nvSpPr>
          <p:cNvPr id="13" name="タイトル 1"/>
          <p:cNvSpPr txBox="1">
            <a:spLocks/>
          </p:cNvSpPr>
          <p:nvPr/>
        </p:nvSpPr>
        <p:spPr>
          <a:xfrm>
            <a:off x="457200" y="-67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solidFill>
                  <a:schemeClr val="tx2"/>
                </a:solidFill>
              </a:rPr>
              <a:t>Defining histograms</a:t>
            </a:r>
            <a:endParaRPr lang="ja-JP" altLang="en-US" dirty="0">
              <a:solidFill>
                <a:schemeClr val="tx2"/>
              </a:solidFill>
            </a:endParaRPr>
          </a:p>
        </p:txBody>
      </p:sp>
    </p:spTree>
    <p:extLst>
      <p:ext uri="{BB962C8B-B14F-4D97-AF65-F5344CB8AC3E}">
        <p14:creationId xmlns:p14="http://schemas.microsoft.com/office/powerpoint/2010/main" val="2998424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917848"/>
            <a:ext cx="8229600" cy="1143000"/>
          </a:xfrm>
        </p:spPr>
        <p:txBody>
          <a:bodyPr>
            <a:normAutofit/>
          </a:bodyPr>
          <a:lstStyle/>
          <a:p>
            <a:pPr algn="l"/>
            <a:r>
              <a:rPr lang="en-US" altLang="ja-JP" dirty="0" smtClean="0"/>
              <a:t>Structure of </a:t>
            </a:r>
            <a:r>
              <a:rPr lang="en-US" altLang="ja-JP" dirty="0" err="1" smtClean="0"/>
              <a:t>anafile</a:t>
            </a:r>
            <a:endParaRPr kumimoji="1" lang="ja-JP" altLang="en-US" dirty="0"/>
          </a:p>
        </p:txBody>
      </p:sp>
      <p:sp>
        <p:nvSpPr>
          <p:cNvPr id="10" name="対角する 2 つの角を丸めた四角形 9"/>
          <p:cNvSpPr/>
          <p:nvPr/>
        </p:nvSpPr>
        <p:spPr>
          <a:xfrm>
            <a:off x="369020" y="84886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3" descr="C:\Users\Yuji\Downloads\anafile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1" y="1938338"/>
            <a:ext cx="2486025" cy="4162425"/>
          </a:xfrm>
          <a:prstGeom prst="rect">
            <a:avLst/>
          </a:prstGeom>
          <a:noFill/>
          <a:extLst>
            <a:ext uri="{909E8E84-426E-40DD-AFC4-6F175D3DCCD1}">
              <a14:hiddenFill xmlns:a14="http://schemas.microsoft.com/office/drawing/2010/main">
                <a:solidFill>
                  <a:srgbClr val="FFFFFF"/>
                </a:solidFill>
              </a14:hiddenFill>
            </a:ext>
          </a:extLst>
        </p:spPr>
      </p:pic>
      <p:sp>
        <p:nvSpPr>
          <p:cNvPr id="8" name="右中かっこ 7"/>
          <p:cNvSpPr/>
          <p:nvPr/>
        </p:nvSpPr>
        <p:spPr>
          <a:xfrm>
            <a:off x="827584" y="2230803"/>
            <a:ext cx="216024" cy="1368152"/>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コネクタ 10"/>
          <p:cNvCxnSpPr>
            <a:stCxn id="8" idx="1"/>
            <a:endCxn id="12" idx="1"/>
          </p:cNvCxnSpPr>
          <p:nvPr/>
        </p:nvCxnSpPr>
        <p:spPr>
          <a:xfrm flipV="1">
            <a:off x="1043608" y="2230803"/>
            <a:ext cx="2598688" cy="68407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642296" y="2046137"/>
            <a:ext cx="4392612" cy="369332"/>
          </a:xfrm>
          <a:prstGeom prst="rect">
            <a:avLst/>
          </a:prstGeom>
          <a:noFill/>
        </p:spPr>
        <p:txBody>
          <a:bodyPr wrap="square" rtlCol="0">
            <a:spAutoFit/>
          </a:bodyPr>
          <a:lstStyle/>
          <a:p>
            <a:r>
              <a:rPr kumimoji="1" lang="ja-JP" altLang="en-US" dirty="0" smtClean="0"/>
              <a:t>①</a:t>
            </a:r>
            <a:r>
              <a:rPr kumimoji="1" lang="en-US" altLang="ja-JP" b="1" dirty="0" smtClean="0"/>
              <a:t>.Analyzer ID area</a:t>
            </a:r>
            <a:endParaRPr kumimoji="1" lang="ja-JP" altLang="en-US" b="1" dirty="0"/>
          </a:p>
        </p:txBody>
      </p:sp>
      <p:sp>
        <p:nvSpPr>
          <p:cNvPr id="14" name="テキスト ボックス 13"/>
          <p:cNvSpPr txBox="1"/>
          <p:nvPr/>
        </p:nvSpPr>
        <p:spPr>
          <a:xfrm>
            <a:off x="3635772" y="2914879"/>
            <a:ext cx="5040684" cy="646331"/>
          </a:xfrm>
          <a:prstGeom prst="rect">
            <a:avLst/>
          </a:prstGeom>
          <a:noFill/>
        </p:spPr>
        <p:txBody>
          <a:bodyPr wrap="square" rtlCol="0">
            <a:spAutoFit/>
          </a:bodyPr>
          <a:lstStyle/>
          <a:p>
            <a:r>
              <a:rPr kumimoji="1" lang="ja-JP" altLang="en-US" dirty="0" smtClean="0"/>
              <a:t>②</a:t>
            </a:r>
            <a:r>
              <a:rPr kumimoji="1" lang="en-US" altLang="ja-JP" b="1" dirty="0" smtClean="0"/>
              <a:t>.</a:t>
            </a:r>
            <a:r>
              <a:rPr lang="ja-JP" altLang="en-US" b="1" dirty="0"/>
              <a:t> </a:t>
            </a:r>
            <a:r>
              <a:rPr lang="en-US" altLang="ja-JP" b="1" dirty="0" smtClean="0"/>
              <a:t>definition of </a:t>
            </a:r>
            <a:r>
              <a:rPr lang="en-US" altLang="ja-JP" b="1" dirty="0" err="1" smtClean="0"/>
              <a:t>xygate</a:t>
            </a:r>
            <a:r>
              <a:rPr lang="en-US" altLang="ja-JP" b="1" dirty="0" smtClean="0"/>
              <a:t> file</a:t>
            </a:r>
          </a:p>
          <a:p>
            <a:r>
              <a:rPr lang="en-US" altLang="ja-JP" b="1" dirty="0" smtClean="0"/>
              <a:t> area</a:t>
            </a:r>
            <a:endParaRPr kumimoji="1" lang="ja-JP" altLang="en-US" b="1" dirty="0"/>
          </a:p>
        </p:txBody>
      </p:sp>
      <p:sp>
        <p:nvSpPr>
          <p:cNvPr id="15" name="右中かっこ 14"/>
          <p:cNvSpPr/>
          <p:nvPr/>
        </p:nvSpPr>
        <p:spPr>
          <a:xfrm>
            <a:off x="1460636" y="4382608"/>
            <a:ext cx="231043" cy="59293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6" name="直線コネクタ 15"/>
          <p:cNvCxnSpPr>
            <a:stCxn id="15" idx="1"/>
            <a:endCxn id="14" idx="1"/>
          </p:cNvCxnSpPr>
          <p:nvPr/>
        </p:nvCxnSpPr>
        <p:spPr>
          <a:xfrm flipV="1">
            <a:off x="1691679" y="3238045"/>
            <a:ext cx="1944093" cy="14410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右中かっこ 16"/>
          <p:cNvSpPr/>
          <p:nvPr/>
        </p:nvSpPr>
        <p:spPr>
          <a:xfrm>
            <a:off x="2246215" y="5140177"/>
            <a:ext cx="171984" cy="92206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コネクタ 17"/>
          <p:cNvCxnSpPr>
            <a:stCxn id="17" idx="1"/>
            <a:endCxn id="21" idx="1"/>
          </p:cNvCxnSpPr>
          <p:nvPr/>
        </p:nvCxnSpPr>
        <p:spPr>
          <a:xfrm flipV="1">
            <a:off x="2418199" y="4019551"/>
            <a:ext cx="1217573" cy="15816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635772" y="3834885"/>
            <a:ext cx="3240484" cy="369332"/>
          </a:xfrm>
          <a:prstGeom prst="rect">
            <a:avLst/>
          </a:prstGeom>
          <a:noFill/>
        </p:spPr>
        <p:txBody>
          <a:bodyPr wrap="square" rtlCol="0">
            <a:spAutoFit/>
          </a:bodyPr>
          <a:lstStyle/>
          <a:p>
            <a:r>
              <a:rPr lang="ja-JP" altLang="en-US" dirty="0"/>
              <a:t>③</a:t>
            </a:r>
            <a:r>
              <a:rPr kumimoji="1" lang="en-US" altLang="ja-JP" dirty="0" smtClean="0"/>
              <a:t>.</a:t>
            </a:r>
            <a:r>
              <a:rPr lang="ja-JP" altLang="en-US" dirty="0" smtClean="0"/>
              <a:t> </a:t>
            </a:r>
            <a:r>
              <a:rPr lang="en-US" altLang="ja-JP" b="1" dirty="0" smtClean="0"/>
              <a:t>gate area</a:t>
            </a:r>
            <a:endParaRPr kumimoji="1" lang="ja-JP" altLang="en-US" b="1" dirty="0"/>
          </a:p>
        </p:txBody>
      </p:sp>
      <p:sp>
        <p:nvSpPr>
          <p:cNvPr id="22" name="テキスト ボックス 21"/>
          <p:cNvSpPr txBox="1"/>
          <p:nvPr/>
        </p:nvSpPr>
        <p:spPr>
          <a:xfrm>
            <a:off x="83461" y="6306121"/>
            <a:ext cx="2947689" cy="369332"/>
          </a:xfrm>
          <a:prstGeom prst="rect">
            <a:avLst/>
          </a:prstGeom>
          <a:noFill/>
        </p:spPr>
        <p:txBody>
          <a:bodyPr wrap="square" rtlCol="0">
            <a:spAutoFit/>
          </a:bodyPr>
          <a:lstStyle/>
          <a:p>
            <a:r>
              <a:rPr kumimoji="1" lang="en-US" altLang="ja-JP" b="1" dirty="0" smtClean="0"/>
              <a:t>A part of a certain </a:t>
            </a:r>
            <a:r>
              <a:rPr kumimoji="1" lang="en-US" altLang="ja-JP" b="1" dirty="0" err="1" smtClean="0"/>
              <a:t>anafile</a:t>
            </a:r>
            <a:endParaRPr kumimoji="1" lang="ja-JP" altLang="en-US" b="1" dirty="0"/>
          </a:p>
        </p:txBody>
      </p:sp>
      <p:pic>
        <p:nvPicPr>
          <p:cNvPr id="24" name="Picture 3" descr="C:\Users\Yuji\Downloads\anafile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716" y="5245927"/>
            <a:ext cx="5630608" cy="1584176"/>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3642296" y="4625714"/>
            <a:ext cx="3424695" cy="646331"/>
          </a:xfrm>
          <a:prstGeom prst="rect">
            <a:avLst/>
          </a:prstGeom>
          <a:noFill/>
        </p:spPr>
        <p:txBody>
          <a:bodyPr wrap="square" rtlCol="0">
            <a:spAutoFit/>
          </a:bodyPr>
          <a:lstStyle/>
          <a:p>
            <a:r>
              <a:rPr lang="ja-JP" altLang="en-US" dirty="0" smtClean="0"/>
              <a:t>④</a:t>
            </a:r>
            <a:r>
              <a:rPr lang="en-US" altLang="ja-JP" b="1" dirty="0" smtClean="0"/>
              <a:t>.</a:t>
            </a:r>
            <a:r>
              <a:rPr lang="ja-JP" altLang="en-US" b="1" dirty="0"/>
              <a:t> </a:t>
            </a:r>
            <a:r>
              <a:rPr lang="en-US" altLang="ja-JP" b="1" dirty="0" smtClean="0"/>
              <a:t>definition of </a:t>
            </a:r>
          </a:p>
          <a:p>
            <a:r>
              <a:rPr lang="en-US" altLang="ja-JP" b="1" dirty="0" smtClean="0"/>
              <a:t>histograms area</a:t>
            </a:r>
            <a:endParaRPr kumimoji="1" lang="ja-JP" altLang="en-US" b="1" dirty="0"/>
          </a:p>
        </p:txBody>
      </p:sp>
      <p:sp>
        <p:nvSpPr>
          <p:cNvPr id="33" name="右中かっこ 32"/>
          <p:cNvSpPr/>
          <p:nvPr/>
        </p:nvSpPr>
        <p:spPr>
          <a:xfrm rot="10800000">
            <a:off x="3151244" y="5245926"/>
            <a:ext cx="340635" cy="158773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0" name="カギ線コネクタ 39"/>
          <p:cNvCxnSpPr>
            <a:stCxn id="33" idx="1"/>
            <a:endCxn id="32" idx="1"/>
          </p:cNvCxnSpPr>
          <p:nvPr/>
        </p:nvCxnSpPr>
        <p:spPr>
          <a:xfrm flipV="1">
            <a:off x="3151244" y="4948880"/>
            <a:ext cx="491052" cy="1090914"/>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6782008" y="2572841"/>
            <a:ext cx="2299096" cy="3139321"/>
          </a:xfrm>
          <a:prstGeom prst="rect">
            <a:avLst/>
          </a:prstGeom>
          <a:noFill/>
        </p:spPr>
        <p:txBody>
          <a:bodyPr wrap="square" rtlCol="0">
            <a:spAutoFit/>
          </a:bodyPr>
          <a:lstStyle/>
          <a:p>
            <a:r>
              <a:rPr lang="en-US" altLang="ja-JP" dirty="0" smtClean="0"/>
              <a:t>If you understand </a:t>
            </a:r>
          </a:p>
          <a:p>
            <a:r>
              <a:rPr lang="ja-JP" altLang="en-US" dirty="0" smtClean="0"/>
              <a:t>③</a:t>
            </a:r>
            <a:r>
              <a:rPr lang="en-US" altLang="ja-JP" dirty="0"/>
              <a:t>.</a:t>
            </a:r>
            <a:r>
              <a:rPr lang="ja-JP" altLang="en-US" dirty="0"/>
              <a:t> </a:t>
            </a:r>
            <a:r>
              <a:rPr lang="en-US" altLang="ja-JP" b="1" dirty="0" smtClean="0"/>
              <a:t>gate</a:t>
            </a:r>
            <a:r>
              <a:rPr lang="ja-JP" altLang="en-US" b="1" dirty="0"/>
              <a:t> </a:t>
            </a:r>
            <a:r>
              <a:rPr lang="en-US" altLang="ja-JP" b="1" dirty="0" smtClean="0"/>
              <a:t>area</a:t>
            </a:r>
          </a:p>
          <a:p>
            <a:endParaRPr lang="ja-JP" altLang="en-US" dirty="0"/>
          </a:p>
          <a:p>
            <a:r>
              <a:rPr lang="ja-JP" altLang="en-US" dirty="0"/>
              <a:t>④</a:t>
            </a:r>
            <a:r>
              <a:rPr lang="en-US" altLang="ja-JP" dirty="0"/>
              <a:t>.</a:t>
            </a:r>
            <a:r>
              <a:rPr lang="ja-JP" altLang="en-US" dirty="0"/>
              <a:t> </a:t>
            </a:r>
            <a:r>
              <a:rPr lang="en-US" altLang="ja-JP" b="1" dirty="0" smtClean="0"/>
              <a:t>definition of histograms area,</a:t>
            </a:r>
          </a:p>
          <a:p>
            <a:r>
              <a:rPr lang="en-US" altLang="ja-JP" dirty="0" smtClean="0"/>
              <a:t>you do most of ANAPAW.</a:t>
            </a:r>
          </a:p>
          <a:p>
            <a:r>
              <a:rPr lang="en-US" altLang="ja-JP" dirty="0" smtClean="0"/>
              <a:t>Then I explain those two.</a:t>
            </a:r>
          </a:p>
          <a:p>
            <a:endParaRPr lang="en-US" altLang="ja-JP" dirty="0" smtClean="0"/>
          </a:p>
          <a:p>
            <a:endParaRPr lang="en-US" altLang="ja-JP" dirty="0" smtClean="0"/>
          </a:p>
        </p:txBody>
      </p:sp>
      <p:sp>
        <p:nvSpPr>
          <p:cNvPr id="23" name="タイトル 1"/>
          <p:cNvSpPr txBox="1">
            <a:spLocks/>
          </p:cNvSpPr>
          <p:nvPr/>
        </p:nvSpPr>
        <p:spPr>
          <a:xfrm>
            <a:off x="430684" y="-15011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solidFill>
                  <a:schemeClr val="tx2"/>
                </a:solidFill>
              </a:rPr>
              <a:t>Defining histograms</a:t>
            </a:r>
            <a:endParaRPr lang="ja-JP" altLang="en-US" dirty="0">
              <a:solidFill>
                <a:schemeClr val="tx2"/>
              </a:solidFill>
            </a:endParaRPr>
          </a:p>
        </p:txBody>
      </p:sp>
    </p:spTree>
    <p:extLst>
      <p:ext uri="{BB962C8B-B14F-4D97-AF65-F5344CB8AC3E}">
        <p14:creationId xmlns:p14="http://schemas.microsoft.com/office/powerpoint/2010/main" val="39595574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Introduction</a:t>
            </a:r>
            <a:endParaRPr kumimoji="1" lang="ja-JP" altLang="en-US" dirty="0"/>
          </a:p>
        </p:txBody>
      </p:sp>
      <p:sp>
        <p:nvSpPr>
          <p:cNvPr id="3" name="コンテンツ プレースホルダー 2"/>
          <p:cNvSpPr>
            <a:spLocks noGrp="1"/>
          </p:cNvSpPr>
          <p:nvPr>
            <p:ph idx="1"/>
          </p:nvPr>
        </p:nvSpPr>
        <p:spPr>
          <a:xfrm>
            <a:off x="457200" y="1600200"/>
            <a:ext cx="8229600" cy="4853136"/>
          </a:xfrm>
        </p:spPr>
        <p:txBody>
          <a:bodyPr>
            <a:normAutofit fontScale="85000" lnSpcReduction="10000"/>
          </a:bodyPr>
          <a:lstStyle/>
          <a:p>
            <a:pPr marL="0" indent="0">
              <a:buNone/>
            </a:pPr>
            <a:r>
              <a:rPr lang="en-US" altLang="ja-JP" dirty="0" smtClean="0"/>
              <a:t>I assume that you have no experience or knowledge of ANAPAW.</a:t>
            </a:r>
          </a:p>
          <a:p>
            <a:pPr marL="0" indent="0">
              <a:buNone/>
            </a:pPr>
            <a:r>
              <a:rPr lang="en-US" altLang="ja-JP" dirty="0" smtClean="0"/>
              <a:t>This manual explains about the ways of conducting ANAPAW in CLI, defining histograms and how to look up valuables in order to calculate in the environment of CRIB.</a:t>
            </a:r>
          </a:p>
          <a:p>
            <a:pPr marL="0" indent="0">
              <a:buNone/>
            </a:pPr>
            <a:r>
              <a:rPr lang="en-US" altLang="ja-JP" dirty="0" smtClean="0"/>
              <a:t>Pictures in this manual were took in the environment of my PC, but the environment was not so different from the PC of CRIB. Then ANAPAW in PC of CRIB can be conducted with the procedures explained in this manual.</a:t>
            </a:r>
          </a:p>
          <a:p>
            <a:pPr marL="0" indent="0">
              <a:buNone/>
            </a:pPr>
            <a:r>
              <a:rPr lang="en-US" altLang="ja-JP" dirty="0" smtClean="0"/>
              <a:t>I </a:t>
            </a:r>
            <a:r>
              <a:rPr lang="en-US" altLang="ja-JP" dirty="0" smtClean="0"/>
              <a:t>assume </a:t>
            </a:r>
            <a:r>
              <a:rPr lang="en-US" altLang="ja-JP" dirty="0" smtClean="0"/>
              <a:t>that the structure of  directories, the names of files and source codes for this manual were the PC in CRIB in 2015.</a:t>
            </a:r>
          </a:p>
          <a:p>
            <a:pPr marL="0" indent="0">
              <a:buNone/>
            </a:pPr>
            <a:endParaRPr lang="en-US" altLang="ja-JP" dirty="0" smtClean="0"/>
          </a:p>
          <a:p>
            <a:pPr marL="0" indent="0">
              <a:buNone/>
            </a:pPr>
            <a:endParaRPr lang="en-US" altLang="ja-JP" dirty="0" smtClean="0"/>
          </a:p>
          <a:p>
            <a:pPr marL="0" indent="0">
              <a:buNone/>
            </a:pPr>
            <a:endParaRPr lang="en-US" altLang="ja-JP" dirty="0" smtClean="0"/>
          </a:p>
        </p:txBody>
      </p:sp>
    </p:spTree>
    <p:extLst>
      <p:ext uri="{BB962C8B-B14F-4D97-AF65-F5344CB8AC3E}">
        <p14:creationId xmlns:p14="http://schemas.microsoft.com/office/powerpoint/2010/main" val="4124821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対角する 2 つの角を丸めた四角形 24"/>
          <p:cNvSpPr/>
          <p:nvPr/>
        </p:nvSpPr>
        <p:spPr>
          <a:xfrm>
            <a:off x="380070" y="599465"/>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Yuji\Downloads\g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532" y="3952999"/>
            <a:ext cx="2476500" cy="101917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37421" y="908720"/>
            <a:ext cx="4080653" cy="646331"/>
          </a:xfrm>
          <a:prstGeom prst="rect">
            <a:avLst/>
          </a:prstGeom>
          <a:noFill/>
        </p:spPr>
        <p:txBody>
          <a:bodyPr wrap="square" rtlCol="0">
            <a:spAutoFit/>
          </a:bodyPr>
          <a:lstStyle/>
          <a:p>
            <a:r>
              <a:rPr lang="en-US" altLang="ja-JP" sz="3600" dirty="0" smtClean="0"/>
              <a:t>Definition of g</a:t>
            </a:r>
            <a:r>
              <a:rPr kumimoji="1" lang="en-US" altLang="ja-JP" sz="3600" dirty="0" smtClean="0"/>
              <a:t>ate</a:t>
            </a:r>
            <a:endParaRPr kumimoji="1" lang="ja-JP" altLang="en-US" sz="3600" dirty="0"/>
          </a:p>
        </p:txBody>
      </p:sp>
      <p:sp>
        <p:nvSpPr>
          <p:cNvPr id="26" name="円/楕円 25"/>
          <p:cNvSpPr/>
          <p:nvPr/>
        </p:nvSpPr>
        <p:spPr>
          <a:xfrm>
            <a:off x="3257525" y="4385543"/>
            <a:ext cx="288033"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a:stCxn id="1026" idx="1"/>
            <a:endCxn id="31" idx="3"/>
          </p:cNvCxnSpPr>
          <p:nvPr/>
        </p:nvCxnSpPr>
        <p:spPr>
          <a:xfrm flipH="1">
            <a:off x="2722389" y="4462587"/>
            <a:ext cx="558143" cy="14463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20440" y="4145555"/>
            <a:ext cx="2501949" cy="923330"/>
          </a:xfrm>
          <a:prstGeom prst="rect">
            <a:avLst/>
          </a:prstGeom>
          <a:noFill/>
        </p:spPr>
        <p:txBody>
          <a:bodyPr wrap="square" rtlCol="0">
            <a:spAutoFit/>
          </a:bodyPr>
          <a:lstStyle/>
          <a:p>
            <a:r>
              <a:rPr lang="en-US" altLang="ja-JP" dirty="0" smtClean="0"/>
              <a:t>You define ID of a new gate here.</a:t>
            </a:r>
            <a:endParaRPr kumimoji="1" lang="en-US" altLang="ja-JP" dirty="0" smtClean="0"/>
          </a:p>
          <a:p>
            <a:r>
              <a:rPr kumimoji="1" lang="en-US" altLang="ja-JP" dirty="0" smtClean="0"/>
              <a:t> </a:t>
            </a:r>
            <a:endParaRPr kumimoji="1" lang="ja-JP" altLang="en-US" dirty="0"/>
          </a:p>
        </p:txBody>
      </p:sp>
      <p:sp>
        <p:nvSpPr>
          <p:cNvPr id="35" name="円/楕円 34"/>
          <p:cNvSpPr/>
          <p:nvPr/>
        </p:nvSpPr>
        <p:spPr>
          <a:xfrm>
            <a:off x="3643127" y="4385543"/>
            <a:ext cx="912807"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867302" y="5602014"/>
            <a:ext cx="5302960" cy="1200329"/>
          </a:xfrm>
          <a:prstGeom prst="rect">
            <a:avLst/>
          </a:prstGeom>
          <a:noFill/>
        </p:spPr>
        <p:txBody>
          <a:bodyPr wrap="square" rtlCol="0">
            <a:spAutoFit/>
          </a:bodyPr>
          <a:lstStyle/>
          <a:p>
            <a:r>
              <a:rPr kumimoji="1" lang="en-US" altLang="ja-JP" dirty="0" smtClean="0"/>
              <a:t>The order is</a:t>
            </a:r>
          </a:p>
          <a:p>
            <a:r>
              <a:rPr kumimoji="1" lang="en-US" altLang="ja-JP" dirty="0" smtClean="0"/>
              <a:t>Analyzer ID, Detector ID, </a:t>
            </a:r>
            <a:r>
              <a:rPr lang="en-US" altLang="ja-JP" dirty="0" smtClean="0"/>
              <a:t>Detector</a:t>
            </a:r>
            <a:r>
              <a:rPr kumimoji="1" lang="ja-JP" altLang="en-US" dirty="0" smtClean="0"/>
              <a:t> </a:t>
            </a:r>
            <a:r>
              <a:rPr kumimoji="1" lang="en-US" altLang="ja-JP" dirty="0" smtClean="0"/>
              <a:t>ID,</a:t>
            </a:r>
            <a:r>
              <a:rPr lang="ja-JP" altLang="en-US" dirty="0"/>
              <a:t> </a:t>
            </a:r>
            <a:r>
              <a:rPr lang="en-US" altLang="ja-JP" dirty="0" smtClean="0"/>
              <a:t>Valuable</a:t>
            </a:r>
            <a:r>
              <a:rPr lang="ja-JP" altLang="en-US" dirty="0" smtClean="0"/>
              <a:t> </a:t>
            </a:r>
            <a:r>
              <a:rPr lang="en-US" altLang="ja-JP" dirty="0" smtClean="0"/>
              <a:t>ID</a:t>
            </a:r>
          </a:p>
          <a:p>
            <a:endParaRPr lang="en-US" altLang="ja-JP" dirty="0"/>
          </a:p>
          <a:p>
            <a:r>
              <a:rPr lang="en-US" altLang="ja-JP" dirty="0" smtClean="0"/>
              <a:t>a valuable which is used for a gate is designated.</a:t>
            </a:r>
          </a:p>
        </p:txBody>
      </p:sp>
      <p:cxnSp>
        <p:nvCxnSpPr>
          <p:cNvPr id="37" name="直線コネクタ 36"/>
          <p:cNvCxnSpPr>
            <a:stCxn id="35" idx="4"/>
            <a:endCxn id="36" idx="0"/>
          </p:cNvCxnSpPr>
          <p:nvPr/>
        </p:nvCxnSpPr>
        <p:spPr>
          <a:xfrm>
            <a:off x="4099531" y="4673575"/>
            <a:ext cx="419251" cy="92843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円/楕円 37"/>
          <p:cNvSpPr/>
          <p:nvPr/>
        </p:nvSpPr>
        <p:spPr>
          <a:xfrm>
            <a:off x="4609591" y="4385543"/>
            <a:ext cx="912807"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a:endCxn id="42" idx="1"/>
          </p:cNvCxnSpPr>
          <p:nvPr/>
        </p:nvCxnSpPr>
        <p:spPr>
          <a:xfrm>
            <a:off x="5489516" y="4500216"/>
            <a:ext cx="810676" cy="24550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300192" y="4145555"/>
            <a:ext cx="2304256" cy="1200329"/>
          </a:xfrm>
          <a:prstGeom prst="rect">
            <a:avLst/>
          </a:prstGeom>
          <a:noFill/>
        </p:spPr>
        <p:txBody>
          <a:bodyPr wrap="square" rtlCol="0">
            <a:spAutoFit/>
          </a:bodyPr>
          <a:lstStyle/>
          <a:p>
            <a:r>
              <a:rPr lang="en-US" altLang="ja-JP" dirty="0" smtClean="0"/>
              <a:t>A region of the valuable as a gate.</a:t>
            </a:r>
          </a:p>
          <a:p>
            <a:r>
              <a:rPr lang="en-US" altLang="ja-JP" dirty="0" smtClean="0"/>
              <a:t>Here the region of the gate is 1.5-2.5.</a:t>
            </a:r>
            <a:endParaRPr kumimoji="1" lang="ja-JP" altLang="en-US" dirty="0"/>
          </a:p>
        </p:txBody>
      </p:sp>
      <p:sp>
        <p:nvSpPr>
          <p:cNvPr id="44" name="テキスト ボックス 43"/>
          <p:cNvSpPr txBox="1"/>
          <p:nvPr/>
        </p:nvSpPr>
        <p:spPr>
          <a:xfrm>
            <a:off x="3208130" y="3585790"/>
            <a:ext cx="2573950" cy="369332"/>
          </a:xfrm>
          <a:prstGeom prst="rect">
            <a:avLst/>
          </a:prstGeom>
          <a:noFill/>
        </p:spPr>
        <p:txBody>
          <a:bodyPr wrap="square" rtlCol="0">
            <a:spAutoFit/>
          </a:bodyPr>
          <a:lstStyle/>
          <a:p>
            <a:r>
              <a:rPr kumimoji="1" lang="en-US" altLang="ja-JP" b="1" dirty="0" smtClean="0"/>
              <a:t>A part of an </a:t>
            </a:r>
            <a:r>
              <a:rPr kumimoji="1" lang="en-US" altLang="ja-JP" b="1" dirty="0" err="1" smtClean="0"/>
              <a:t>anafile</a:t>
            </a:r>
            <a:endParaRPr kumimoji="1" lang="ja-JP" altLang="en-US" b="1" dirty="0"/>
          </a:p>
        </p:txBody>
      </p:sp>
      <p:sp>
        <p:nvSpPr>
          <p:cNvPr id="9" name="テキスト ボックス 8"/>
          <p:cNvSpPr txBox="1"/>
          <p:nvPr/>
        </p:nvSpPr>
        <p:spPr>
          <a:xfrm>
            <a:off x="683568" y="1558375"/>
            <a:ext cx="7416824" cy="1938992"/>
          </a:xfrm>
          <a:prstGeom prst="rect">
            <a:avLst/>
          </a:prstGeom>
          <a:noFill/>
        </p:spPr>
        <p:txBody>
          <a:bodyPr wrap="square" rtlCol="0">
            <a:spAutoFit/>
          </a:bodyPr>
          <a:lstStyle/>
          <a:p>
            <a:endParaRPr lang="en-US" altLang="ja-JP" sz="2400" dirty="0" smtClean="0"/>
          </a:p>
          <a:p>
            <a:r>
              <a:rPr lang="en-US" altLang="ja-JP" sz="2400" dirty="0" smtClean="0"/>
              <a:t>In </a:t>
            </a:r>
            <a:r>
              <a:rPr lang="ja-JP" altLang="en-US" sz="2400" dirty="0" smtClean="0"/>
              <a:t>③</a:t>
            </a:r>
            <a:r>
              <a:rPr lang="en-US" altLang="ja-JP" sz="2400" dirty="0"/>
              <a:t>.</a:t>
            </a:r>
            <a:r>
              <a:rPr lang="ja-JP" altLang="en-US" sz="2400" dirty="0"/>
              <a:t> </a:t>
            </a:r>
            <a:r>
              <a:rPr lang="en-US" altLang="ja-JP" sz="2400" b="1" dirty="0" smtClean="0"/>
              <a:t>gate area</a:t>
            </a:r>
            <a:r>
              <a:rPr lang="en-US" altLang="ja-JP" sz="2400" dirty="0" smtClean="0"/>
              <a:t>, some numbers are arranged. Each number has meaning, and there is a rule of the order of the numbers.</a:t>
            </a:r>
          </a:p>
          <a:p>
            <a:r>
              <a:rPr lang="en-US" altLang="ja-JP" sz="2400" dirty="0" smtClean="0"/>
              <a:t>I explain those by using this picture.</a:t>
            </a:r>
          </a:p>
        </p:txBody>
      </p:sp>
      <p:sp>
        <p:nvSpPr>
          <p:cNvPr id="17" name="タイトル 1"/>
          <p:cNvSpPr>
            <a:spLocks noGrp="1"/>
          </p:cNvSpPr>
          <p:nvPr>
            <p:ph type="title"/>
          </p:nvPr>
        </p:nvSpPr>
        <p:spPr>
          <a:xfrm>
            <a:off x="441134" y="-346765"/>
            <a:ext cx="8229600" cy="1143000"/>
          </a:xfrm>
        </p:spPr>
        <p:txBody>
          <a:bodyPr/>
          <a:lstStyle/>
          <a:p>
            <a:r>
              <a:rPr lang="en-US" altLang="ja-JP" dirty="0" smtClean="0">
                <a:solidFill>
                  <a:schemeClr val="tx2"/>
                </a:solidFill>
              </a:rPr>
              <a:t>Defining histograms</a:t>
            </a:r>
            <a:endParaRPr kumimoji="1" lang="ja-JP" altLang="en-US" dirty="0">
              <a:solidFill>
                <a:schemeClr val="tx2"/>
              </a:solidFill>
            </a:endParaRPr>
          </a:p>
        </p:txBody>
      </p:sp>
    </p:spTree>
    <p:extLst>
      <p:ext uri="{BB962C8B-B14F-4D97-AF65-F5344CB8AC3E}">
        <p14:creationId xmlns:p14="http://schemas.microsoft.com/office/powerpoint/2010/main" val="2976788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Yuji\Downloads\anafile_or_a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155" y="3440554"/>
            <a:ext cx="2486025" cy="18764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92088" y="1735753"/>
            <a:ext cx="7956376" cy="830997"/>
          </a:xfrm>
          <a:prstGeom prst="rect">
            <a:avLst/>
          </a:prstGeom>
          <a:noFill/>
        </p:spPr>
        <p:txBody>
          <a:bodyPr wrap="square" rtlCol="0">
            <a:spAutoFit/>
          </a:bodyPr>
          <a:lstStyle/>
          <a:p>
            <a:r>
              <a:rPr kumimoji="1" lang="en-US" altLang="ja-JP" sz="2400" dirty="0" smtClean="0"/>
              <a:t>New gates can be made from the gates </a:t>
            </a:r>
            <a:r>
              <a:rPr lang="en-US" altLang="ja-JP" sz="2400" dirty="0" smtClean="0"/>
              <a:t>already made </a:t>
            </a:r>
            <a:r>
              <a:rPr kumimoji="1" lang="en-US" altLang="ja-JP" sz="2400" dirty="0" smtClean="0"/>
              <a:t>above with taking OR </a:t>
            </a:r>
            <a:r>
              <a:rPr kumimoji="1" lang="en-US" altLang="ja-JP" sz="2400" dirty="0" err="1" smtClean="0"/>
              <a:t>or</a:t>
            </a:r>
            <a:r>
              <a:rPr kumimoji="1" lang="en-US" altLang="ja-JP" sz="2400" dirty="0" smtClean="0"/>
              <a:t> AND.</a:t>
            </a:r>
            <a:endParaRPr kumimoji="1" lang="ja-JP" altLang="en-US" sz="2400" dirty="0"/>
          </a:p>
        </p:txBody>
      </p:sp>
      <p:sp>
        <p:nvSpPr>
          <p:cNvPr id="8" name="円/楕円 7"/>
          <p:cNvSpPr/>
          <p:nvPr/>
        </p:nvSpPr>
        <p:spPr>
          <a:xfrm>
            <a:off x="3406155" y="3861048"/>
            <a:ext cx="288033"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3334147" y="3656578"/>
            <a:ext cx="432048" cy="0"/>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endCxn id="12" idx="2"/>
          </p:cNvCxnSpPr>
          <p:nvPr/>
        </p:nvCxnSpPr>
        <p:spPr>
          <a:xfrm flipH="1" flipV="1">
            <a:off x="1704051" y="3556229"/>
            <a:ext cx="1702104" cy="100350"/>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35899" y="2909898"/>
            <a:ext cx="2736304" cy="646331"/>
          </a:xfrm>
          <a:prstGeom prst="rect">
            <a:avLst/>
          </a:prstGeom>
          <a:noFill/>
        </p:spPr>
        <p:txBody>
          <a:bodyPr wrap="square" rtlCol="0">
            <a:spAutoFit/>
          </a:bodyPr>
          <a:lstStyle/>
          <a:p>
            <a:r>
              <a:rPr lang="en-US" altLang="ja-JP" dirty="0" smtClean="0"/>
              <a:t>With taking OR, making new gates.</a:t>
            </a:r>
          </a:p>
        </p:txBody>
      </p:sp>
      <p:cxnSp>
        <p:nvCxnSpPr>
          <p:cNvPr id="18" name="直線コネクタ 17"/>
          <p:cNvCxnSpPr>
            <a:stCxn id="17" idx="3"/>
            <a:endCxn id="8" idx="2"/>
          </p:cNvCxnSpPr>
          <p:nvPr/>
        </p:nvCxnSpPr>
        <p:spPr>
          <a:xfrm>
            <a:off x="2027237" y="3998605"/>
            <a:ext cx="1378918" cy="6459"/>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35899" y="3813939"/>
            <a:ext cx="1691338" cy="369332"/>
          </a:xfrm>
          <a:prstGeom prst="rect">
            <a:avLst/>
          </a:prstGeom>
          <a:noFill/>
        </p:spPr>
        <p:txBody>
          <a:bodyPr wrap="square" rtlCol="0">
            <a:spAutoFit/>
          </a:bodyPr>
          <a:lstStyle/>
          <a:p>
            <a:r>
              <a:rPr lang="en-US" altLang="ja-JP" dirty="0" smtClean="0"/>
              <a:t>New </a:t>
            </a:r>
            <a:r>
              <a:rPr kumimoji="1" lang="en-US" altLang="ja-JP" dirty="0" smtClean="0"/>
              <a:t>gate ID</a:t>
            </a:r>
            <a:endParaRPr kumimoji="1" lang="ja-JP" altLang="en-US" dirty="0"/>
          </a:p>
        </p:txBody>
      </p:sp>
      <p:sp>
        <p:nvSpPr>
          <p:cNvPr id="22" name="円/楕円 21"/>
          <p:cNvSpPr/>
          <p:nvPr/>
        </p:nvSpPr>
        <p:spPr>
          <a:xfrm>
            <a:off x="3753191" y="3861614"/>
            <a:ext cx="1237853"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a:stCxn id="22" idx="6"/>
            <a:endCxn id="21" idx="1"/>
          </p:cNvCxnSpPr>
          <p:nvPr/>
        </p:nvCxnSpPr>
        <p:spPr>
          <a:xfrm flipV="1">
            <a:off x="4991044" y="3190906"/>
            <a:ext cx="1453164" cy="814724"/>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444208" y="2452242"/>
            <a:ext cx="2699792" cy="1477328"/>
          </a:xfrm>
          <a:prstGeom prst="rect">
            <a:avLst/>
          </a:prstGeom>
          <a:noFill/>
        </p:spPr>
        <p:txBody>
          <a:bodyPr wrap="square" rtlCol="0">
            <a:spAutoFit/>
          </a:bodyPr>
          <a:lstStyle/>
          <a:p>
            <a:r>
              <a:rPr lang="en-US" altLang="ja-JP" dirty="0" smtClean="0"/>
              <a:t>ID of gates already made.</a:t>
            </a:r>
          </a:p>
          <a:p>
            <a:r>
              <a:rPr lang="en-US" altLang="ja-JP" dirty="0" smtClean="0"/>
              <a:t>With taking OR,</a:t>
            </a:r>
          </a:p>
          <a:p>
            <a:r>
              <a:rPr lang="en-US" altLang="ja-JP" dirty="0" smtClean="0"/>
              <a:t>new gate of 54 is made from 52, 53 and 56.</a:t>
            </a:r>
          </a:p>
          <a:p>
            <a:r>
              <a:rPr kumimoji="1" lang="en-US" altLang="ja-JP" dirty="0" smtClean="0"/>
              <a:t> </a:t>
            </a:r>
            <a:endParaRPr kumimoji="1" lang="ja-JP" altLang="en-US" dirty="0"/>
          </a:p>
        </p:txBody>
      </p:sp>
      <p:cxnSp>
        <p:nvCxnSpPr>
          <p:cNvPr id="27" name="直線コネクタ 26"/>
          <p:cNvCxnSpPr/>
          <p:nvPr/>
        </p:nvCxnSpPr>
        <p:spPr>
          <a:xfrm>
            <a:off x="3406155" y="4520674"/>
            <a:ext cx="432048" cy="0"/>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30" idx="3"/>
          </p:cNvCxnSpPr>
          <p:nvPr/>
        </p:nvCxnSpPr>
        <p:spPr>
          <a:xfrm flipV="1">
            <a:off x="2618991" y="4516056"/>
            <a:ext cx="806531" cy="323166"/>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1" y="4516056"/>
            <a:ext cx="2618990" cy="646331"/>
          </a:xfrm>
          <a:prstGeom prst="rect">
            <a:avLst/>
          </a:prstGeom>
          <a:noFill/>
        </p:spPr>
        <p:txBody>
          <a:bodyPr wrap="square" rtlCol="0">
            <a:spAutoFit/>
          </a:bodyPr>
          <a:lstStyle/>
          <a:p>
            <a:r>
              <a:rPr kumimoji="1" lang="en-US" altLang="ja-JP" dirty="0" smtClean="0"/>
              <a:t>With taking AND, making new gates.</a:t>
            </a:r>
            <a:endParaRPr kumimoji="1" lang="ja-JP" altLang="en-US" dirty="0"/>
          </a:p>
        </p:txBody>
      </p:sp>
      <p:sp>
        <p:nvSpPr>
          <p:cNvPr id="32" name="円/楕円 31"/>
          <p:cNvSpPr/>
          <p:nvPr/>
        </p:nvSpPr>
        <p:spPr>
          <a:xfrm>
            <a:off x="3406155" y="4700722"/>
            <a:ext cx="288033"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69020" y="5316979"/>
            <a:ext cx="1477044" cy="369332"/>
          </a:xfrm>
          <a:prstGeom prst="rect">
            <a:avLst/>
          </a:prstGeom>
          <a:noFill/>
        </p:spPr>
        <p:txBody>
          <a:bodyPr wrap="square" rtlCol="0">
            <a:spAutoFit/>
          </a:bodyPr>
          <a:lstStyle/>
          <a:p>
            <a:r>
              <a:rPr lang="en-US" altLang="ja-JP" dirty="0" smtClean="0"/>
              <a:t>New </a:t>
            </a:r>
            <a:r>
              <a:rPr kumimoji="1" lang="en-US" altLang="ja-JP" dirty="0" smtClean="0"/>
              <a:t>gate ID</a:t>
            </a:r>
            <a:endParaRPr kumimoji="1" lang="ja-JP" altLang="en-US" dirty="0"/>
          </a:p>
        </p:txBody>
      </p:sp>
      <p:cxnSp>
        <p:nvCxnSpPr>
          <p:cNvPr id="34" name="直線コネクタ 33"/>
          <p:cNvCxnSpPr>
            <a:stCxn id="33" idx="3"/>
            <a:endCxn id="32" idx="2"/>
          </p:cNvCxnSpPr>
          <p:nvPr/>
        </p:nvCxnSpPr>
        <p:spPr>
          <a:xfrm flipV="1">
            <a:off x="1846064" y="4844738"/>
            <a:ext cx="1560091" cy="656907"/>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 name="円/楕円 38"/>
          <p:cNvSpPr/>
          <p:nvPr/>
        </p:nvSpPr>
        <p:spPr>
          <a:xfrm>
            <a:off x="3800699" y="4675461"/>
            <a:ext cx="771301" cy="288032"/>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a:endCxn id="43" idx="1"/>
          </p:cNvCxnSpPr>
          <p:nvPr/>
        </p:nvCxnSpPr>
        <p:spPr>
          <a:xfrm flipV="1">
            <a:off x="4572000" y="4682963"/>
            <a:ext cx="2017224" cy="144588"/>
          </a:xfrm>
          <a:prstGeom prst="line">
            <a:avLst/>
          </a:prstGeom>
          <a:ln w="254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6589224" y="4082798"/>
            <a:ext cx="2554775" cy="1200329"/>
          </a:xfrm>
          <a:prstGeom prst="rect">
            <a:avLst/>
          </a:prstGeom>
          <a:noFill/>
        </p:spPr>
        <p:txBody>
          <a:bodyPr wrap="square" rtlCol="0">
            <a:spAutoFit/>
          </a:bodyPr>
          <a:lstStyle/>
          <a:p>
            <a:r>
              <a:rPr lang="en-US" altLang="ja-JP" dirty="0" smtClean="0"/>
              <a:t>ID of gates already made.</a:t>
            </a:r>
          </a:p>
          <a:p>
            <a:r>
              <a:rPr lang="en-US" altLang="ja-JP" dirty="0" smtClean="0"/>
              <a:t>With taking AND,</a:t>
            </a:r>
          </a:p>
          <a:p>
            <a:r>
              <a:rPr kumimoji="1" lang="en-US" altLang="ja-JP" dirty="0" smtClean="0"/>
              <a:t>new gate of 55 is made</a:t>
            </a:r>
          </a:p>
          <a:p>
            <a:r>
              <a:rPr lang="en-US" altLang="ja-JP" dirty="0" smtClean="0"/>
              <a:t>from 54 and 31.</a:t>
            </a:r>
            <a:r>
              <a:rPr kumimoji="1" lang="en-US" altLang="ja-JP" dirty="0" smtClean="0"/>
              <a:t> </a:t>
            </a:r>
            <a:endParaRPr kumimoji="1" lang="ja-JP" altLang="en-US" dirty="0"/>
          </a:p>
        </p:txBody>
      </p:sp>
      <p:sp>
        <p:nvSpPr>
          <p:cNvPr id="25" name="対角する 2 つの角を丸めた四角形 2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37422" y="909604"/>
            <a:ext cx="3739042" cy="646331"/>
          </a:xfrm>
          <a:prstGeom prst="rect">
            <a:avLst/>
          </a:prstGeom>
          <a:noFill/>
        </p:spPr>
        <p:txBody>
          <a:bodyPr wrap="square" rtlCol="0">
            <a:spAutoFit/>
          </a:bodyPr>
          <a:lstStyle/>
          <a:p>
            <a:r>
              <a:rPr lang="en-US" altLang="ja-JP" sz="3600" dirty="0"/>
              <a:t>Definition of gate</a:t>
            </a:r>
            <a:endParaRPr lang="ja-JP" altLang="en-US" sz="3600" dirty="0"/>
          </a:p>
        </p:txBody>
      </p:sp>
      <p:sp>
        <p:nvSpPr>
          <p:cNvPr id="45" name="テキスト ボックス 44"/>
          <p:cNvSpPr txBox="1"/>
          <p:nvPr/>
        </p:nvSpPr>
        <p:spPr>
          <a:xfrm>
            <a:off x="3425522" y="3027234"/>
            <a:ext cx="2573950" cy="369332"/>
          </a:xfrm>
          <a:prstGeom prst="rect">
            <a:avLst/>
          </a:prstGeom>
          <a:noFill/>
        </p:spPr>
        <p:txBody>
          <a:bodyPr wrap="square" rtlCol="0">
            <a:spAutoFit/>
          </a:bodyPr>
          <a:lstStyle/>
          <a:p>
            <a:r>
              <a:rPr lang="en-US" altLang="ja-JP" b="1" dirty="0" smtClean="0"/>
              <a:t>A part of an </a:t>
            </a:r>
            <a:r>
              <a:rPr lang="en-US" altLang="ja-JP" b="1" dirty="0" err="1" smtClean="0"/>
              <a:t>anafile</a:t>
            </a:r>
            <a:endParaRPr kumimoji="1" lang="ja-JP" altLang="en-US" b="1" dirty="0"/>
          </a:p>
        </p:txBody>
      </p:sp>
      <p:sp>
        <p:nvSpPr>
          <p:cNvPr id="54" name="テキスト ボックス 53"/>
          <p:cNvSpPr txBox="1"/>
          <p:nvPr/>
        </p:nvSpPr>
        <p:spPr>
          <a:xfrm>
            <a:off x="792088" y="5949280"/>
            <a:ext cx="8100392" cy="1200329"/>
          </a:xfrm>
          <a:prstGeom prst="rect">
            <a:avLst/>
          </a:prstGeom>
          <a:noFill/>
        </p:spPr>
        <p:txBody>
          <a:bodyPr wrap="square" rtlCol="0">
            <a:spAutoFit/>
          </a:bodyPr>
          <a:lstStyle/>
          <a:p>
            <a:r>
              <a:rPr lang="en-US" altLang="ja-JP" sz="2400" dirty="0" smtClean="0"/>
              <a:t>gate ID is written in </a:t>
            </a:r>
            <a:r>
              <a:rPr lang="ja-JP" altLang="en-US" sz="2400" dirty="0" smtClean="0"/>
              <a:t>④</a:t>
            </a:r>
            <a:r>
              <a:rPr lang="en-US" altLang="ja-JP" sz="2400" dirty="0"/>
              <a:t>.</a:t>
            </a:r>
            <a:r>
              <a:rPr lang="ja-JP" altLang="en-US" sz="2400" dirty="0"/>
              <a:t> </a:t>
            </a:r>
            <a:r>
              <a:rPr lang="en-US" altLang="ja-JP" sz="2400" b="1" dirty="0" smtClean="0"/>
              <a:t>definition of histograms</a:t>
            </a:r>
            <a:r>
              <a:rPr lang="en-US" altLang="ja-JP" sz="2400" dirty="0" smtClean="0"/>
              <a:t>, and it performs while Loop is processed.</a:t>
            </a:r>
            <a:endParaRPr lang="ja-JP" altLang="en-US" sz="2400" b="1" dirty="0"/>
          </a:p>
          <a:p>
            <a:endParaRPr kumimoji="1" lang="ja-JP" altLang="en-US" sz="2400" dirty="0"/>
          </a:p>
        </p:txBody>
      </p:sp>
      <p:sp>
        <p:nvSpPr>
          <p:cNvPr id="29" name="タイトル 1"/>
          <p:cNvSpPr>
            <a:spLocks noGrp="1"/>
          </p:cNvSpPr>
          <p:nvPr>
            <p:ph type="title"/>
          </p:nvPr>
        </p:nvSpPr>
        <p:spPr>
          <a:xfrm>
            <a:off x="457200" y="-315416"/>
            <a:ext cx="8229600" cy="1143000"/>
          </a:xfrm>
        </p:spPr>
        <p:txBody>
          <a:bodyPr/>
          <a:lstStyle/>
          <a:p>
            <a:r>
              <a:rPr lang="en-US" altLang="ja-JP" dirty="0" smtClean="0">
                <a:solidFill>
                  <a:schemeClr val="tx2"/>
                </a:solidFill>
              </a:rPr>
              <a:t>Defining histograms</a:t>
            </a:r>
            <a:endParaRPr kumimoji="1" lang="ja-JP" altLang="en-US" dirty="0">
              <a:solidFill>
                <a:schemeClr val="tx2"/>
              </a:solidFill>
            </a:endParaRPr>
          </a:p>
        </p:txBody>
      </p:sp>
    </p:spTree>
    <p:extLst>
      <p:ext uri="{BB962C8B-B14F-4D97-AF65-F5344CB8AC3E}">
        <p14:creationId xmlns:p14="http://schemas.microsoft.com/office/powerpoint/2010/main" val="2302677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対角する 2 つの角を丸めた四角形 26"/>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37421" y="908720"/>
            <a:ext cx="5214699" cy="1200329"/>
          </a:xfrm>
          <a:prstGeom prst="rect">
            <a:avLst/>
          </a:prstGeom>
          <a:noFill/>
        </p:spPr>
        <p:txBody>
          <a:bodyPr wrap="square" rtlCol="0">
            <a:spAutoFit/>
          </a:bodyPr>
          <a:lstStyle/>
          <a:p>
            <a:r>
              <a:rPr lang="en-US" altLang="ja-JP" sz="3600" dirty="0"/>
              <a:t>Definition of gate</a:t>
            </a:r>
            <a:endParaRPr lang="ja-JP" altLang="en-US" sz="3600" dirty="0"/>
          </a:p>
          <a:p>
            <a:endParaRPr kumimoji="1" lang="ja-JP" altLang="en-US" sz="3600" dirty="0"/>
          </a:p>
        </p:txBody>
      </p:sp>
      <p:pic>
        <p:nvPicPr>
          <p:cNvPr id="28" name="Picture 3" descr="C:\Users\Yuji\Downloads\anafile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56" y="2999442"/>
            <a:ext cx="7380288" cy="2076450"/>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3285024" y="5075892"/>
            <a:ext cx="2943159" cy="369332"/>
          </a:xfrm>
          <a:prstGeom prst="rect">
            <a:avLst/>
          </a:prstGeom>
          <a:noFill/>
        </p:spPr>
        <p:txBody>
          <a:bodyPr wrap="square" rtlCol="0">
            <a:spAutoFit/>
          </a:bodyPr>
          <a:lstStyle/>
          <a:p>
            <a:r>
              <a:rPr kumimoji="1" lang="en-US" altLang="ja-JP" b="1" dirty="0" smtClean="0"/>
              <a:t>A part of a certain </a:t>
            </a:r>
            <a:r>
              <a:rPr kumimoji="1" lang="en-US" altLang="ja-JP" b="1" dirty="0" err="1" smtClean="0"/>
              <a:t>anafile</a:t>
            </a:r>
            <a:endParaRPr kumimoji="1" lang="ja-JP" altLang="en-US" b="1" dirty="0"/>
          </a:p>
        </p:txBody>
      </p:sp>
      <p:sp>
        <p:nvSpPr>
          <p:cNvPr id="5" name="テキスト ボックス 4"/>
          <p:cNvSpPr txBox="1"/>
          <p:nvPr/>
        </p:nvSpPr>
        <p:spPr>
          <a:xfrm>
            <a:off x="881856" y="1429782"/>
            <a:ext cx="7290544" cy="1569660"/>
          </a:xfrm>
          <a:prstGeom prst="rect">
            <a:avLst/>
          </a:prstGeom>
          <a:noFill/>
        </p:spPr>
        <p:txBody>
          <a:bodyPr wrap="square" rtlCol="0">
            <a:spAutoFit/>
          </a:bodyPr>
          <a:lstStyle/>
          <a:p>
            <a:r>
              <a:rPr lang="en-US" altLang="ja-JP" sz="2400" dirty="0" smtClean="0"/>
              <a:t>Like this picture, </a:t>
            </a:r>
            <a:r>
              <a:rPr lang="ja-JP" altLang="en-US" sz="2400" dirty="0" smtClean="0"/>
              <a:t>④</a:t>
            </a:r>
            <a:r>
              <a:rPr lang="en-US" altLang="ja-JP" sz="2400" dirty="0"/>
              <a:t>.</a:t>
            </a:r>
            <a:r>
              <a:rPr lang="ja-JP" altLang="en-US" sz="2400" dirty="0"/>
              <a:t> </a:t>
            </a:r>
            <a:r>
              <a:rPr lang="en-US" altLang="ja-JP" sz="2400" b="1" dirty="0" smtClean="0"/>
              <a:t>definition of histograms</a:t>
            </a:r>
            <a:r>
              <a:rPr lang="en-US" altLang="ja-JP" sz="2400" dirty="0" smtClean="0"/>
              <a:t> is composed of “hst1”, definition area for one dimensional histograms and “hst2”, definition area for  two dimensional area. </a:t>
            </a:r>
          </a:p>
        </p:txBody>
      </p:sp>
      <p:sp>
        <p:nvSpPr>
          <p:cNvPr id="6" name="テキスト ボックス 5"/>
          <p:cNvSpPr txBox="1"/>
          <p:nvPr/>
        </p:nvSpPr>
        <p:spPr>
          <a:xfrm>
            <a:off x="881856" y="5589239"/>
            <a:ext cx="7380288" cy="1200329"/>
          </a:xfrm>
          <a:prstGeom prst="rect">
            <a:avLst/>
          </a:prstGeom>
          <a:noFill/>
        </p:spPr>
        <p:txBody>
          <a:bodyPr wrap="square" rtlCol="0">
            <a:spAutoFit/>
          </a:bodyPr>
          <a:lstStyle/>
          <a:p>
            <a:r>
              <a:rPr lang="en-US" altLang="ja-JP" sz="2400" dirty="0" smtClean="0"/>
              <a:t>You can define histograms by arranging meaningful numbers in a rule of the order.</a:t>
            </a:r>
          </a:p>
          <a:p>
            <a:r>
              <a:rPr kumimoji="1" lang="en-US" altLang="ja-JP" sz="2400" dirty="0" smtClean="0"/>
              <a:t>I explain the meaning of numbers and the order.</a:t>
            </a:r>
            <a:endParaRPr kumimoji="1" lang="ja-JP" altLang="en-US" sz="2400" dirty="0"/>
          </a:p>
        </p:txBody>
      </p:sp>
      <p:sp>
        <p:nvSpPr>
          <p:cNvPr id="9" name="タイトル 1"/>
          <p:cNvSpPr>
            <a:spLocks noGrp="1"/>
          </p:cNvSpPr>
          <p:nvPr>
            <p:ph type="title"/>
          </p:nvPr>
        </p:nvSpPr>
        <p:spPr>
          <a:xfrm>
            <a:off x="457200" y="-234280"/>
            <a:ext cx="8229600" cy="1143000"/>
          </a:xfrm>
        </p:spPr>
        <p:txBody>
          <a:bodyPr/>
          <a:lstStyle/>
          <a:p>
            <a:r>
              <a:rPr lang="en-US" altLang="ja-JP" dirty="0" smtClean="0">
                <a:solidFill>
                  <a:schemeClr val="tx2"/>
                </a:solidFill>
              </a:rPr>
              <a:t>Defining histograms</a:t>
            </a:r>
            <a:endParaRPr kumimoji="1" lang="ja-JP" altLang="en-US" dirty="0">
              <a:solidFill>
                <a:schemeClr val="tx2"/>
              </a:solidFill>
            </a:endParaRPr>
          </a:p>
        </p:txBody>
      </p:sp>
    </p:spTree>
    <p:extLst>
      <p:ext uri="{BB962C8B-B14F-4D97-AF65-F5344CB8AC3E}">
        <p14:creationId xmlns:p14="http://schemas.microsoft.com/office/powerpoint/2010/main" val="342685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対角する 2 つの角を丸めた四角形 26"/>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349817" y="4120450"/>
            <a:ext cx="3240360" cy="369332"/>
          </a:xfrm>
          <a:prstGeom prst="rect">
            <a:avLst/>
          </a:prstGeom>
          <a:noFill/>
        </p:spPr>
        <p:txBody>
          <a:bodyPr wrap="square" rtlCol="0">
            <a:spAutoFit/>
          </a:bodyPr>
          <a:lstStyle/>
          <a:p>
            <a:r>
              <a:rPr kumimoji="1" lang="en-US" altLang="ja-JP" b="1" dirty="0" smtClean="0"/>
              <a:t>A part of a certain </a:t>
            </a:r>
            <a:r>
              <a:rPr kumimoji="1" lang="en-US" altLang="ja-JP" b="1" dirty="0" err="1" smtClean="0"/>
              <a:t>anafile</a:t>
            </a:r>
            <a:endParaRPr kumimoji="1" lang="ja-JP" altLang="en-US" b="1" dirty="0"/>
          </a:p>
        </p:txBody>
      </p:sp>
      <p:pic>
        <p:nvPicPr>
          <p:cNvPr id="1027" name="Picture 3" descr="C:\Users\Yuji\Downloads\hs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253" y="3326276"/>
            <a:ext cx="4343400" cy="571500"/>
          </a:xfrm>
          <a:prstGeom prst="rect">
            <a:avLst/>
          </a:prstGeom>
          <a:noFill/>
          <a:extLst>
            <a:ext uri="{909E8E84-426E-40DD-AFC4-6F175D3DCCD1}">
              <a14:hiddenFill xmlns:a14="http://schemas.microsoft.com/office/drawing/2010/main">
                <a:solidFill>
                  <a:srgbClr val="FFFFFF"/>
                </a:solidFill>
              </a14:hiddenFill>
            </a:ext>
          </a:extLst>
        </p:spPr>
      </p:pic>
      <p:sp>
        <p:nvSpPr>
          <p:cNvPr id="11" name="円/楕円 10"/>
          <p:cNvSpPr/>
          <p:nvPr/>
        </p:nvSpPr>
        <p:spPr>
          <a:xfrm>
            <a:off x="2335683" y="3468010"/>
            <a:ext cx="288033" cy="288032"/>
          </a:xfrm>
          <a:prstGeom prst="ellipse">
            <a:avLst/>
          </a:prstGeom>
          <a:noFill/>
          <a:ln w="349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37421" y="3381722"/>
            <a:ext cx="1558035" cy="1631216"/>
          </a:xfrm>
          <a:prstGeom prst="rect">
            <a:avLst/>
          </a:prstGeom>
          <a:noFill/>
        </p:spPr>
        <p:txBody>
          <a:bodyPr wrap="square" rtlCol="0">
            <a:spAutoFit/>
          </a:bodyPr>
          <a:lstStyle/>
          <a:p>
            <a:r>
              <a:rPr lang="en-US" altLang="ja-JP" sz="2000" dirty="0"/>
              <a:t>g</a:t>
            </a:r>
            <a:r>
              <a:rPr kumimoji="1" lang="en-US" altLang="ja-JP" sz="2000" dirty="0" smtClean="0"/>
              <a:t>ate ID</a:t>
            </a:r>
          </a:p>
          <a:p>
            <a:r>
              <a:rPr lang="en-US" altLang="ja-JP" sz="2000" dirty="0" smtClean="0"/>
              <a:t>You can designate which gate you use.</a:t>
            </a:r>
            <a:endParaRPr kumimoji="1" lang="ja-JP" altLang="en-US" sz="2000" dirty="0"/>
          </a:p>
        </p:txBody>
      </p:sp>
      <p:cxnSp>
        <p:nvCxnSpPr>
          <p:cNvPr id="13" name="直線コネクタ 12"/>
          <p:cNvCxnSpPr>
            <a:endCxn id="12" idx="3"/>
          </p:cNvCxnSpPr>
          <p:nvPr/>
        </p:nvCxnSpPr>
        <p:spPr>
          <a:xfrm flipH="1">
            <a:off x="1995456" y="3599698"/>
            <a:ext cx="346032" cy="597632"/>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235170" y="4997287"/>
            <a:ext cx="5901005" cy="923330"/>
          </a:xfrm>
          <a:prstGeom prst="rect">
            <a:avLst/>
          </a:prstGeom>
          <a:noFill/>
        </p:spPr>
        <p:txBody>
          <a:bodyPr wrap="square" rtlCol="0">
            <a:spAutoFit/>
          </a:bodyPr>
          <a:lstStyle/>
          <a:p>
            <a:r>
              <a:rPr lang="en-US" altLang="ja-JP" dirty="0" smtClean="0"/>
              <a:t>Designation of a valuable filled to a histogram.</a:t>
            </a:r>
          </a:p>
          <a:p>
            <a:r>
              <a:rPr kumimoji="1" lang="en-US" altLang="ja-JP" dirty="0" smtClean="0"/>
              <a:t>The order is </a:t>
            </a:r>
          </a:p>
          <a:p>
            <a:r>
              <a:rPr kumimoji="1" lang="en-US" altLang="ja-JP" b="1" dirty="0" smtClean="0"/>
              <a:t>Analyzer ID,  Detector</a:t>
            </a:r>
            <a:r>
              <a:rPr kumimoji="1" lang="ja-JP" altLang="en-US" b="1" dirty="0" smtClean="0"/>
              <a:t> </a:t>
            </a:r>
            <a:r>
              <a:rPr kumimoji="1" lang="en-US" altLang="ja-JP" b="1" dirty="0" smtClean="0"/>
              <a:t>ID, </a:t>
            </a:r>
            <a:r>
              <a:rPr lang="ja-JP" altLang="en-US" b="1" dirty="0"/>
              <a:t> </a:t>
            </a:r>
            <a:r>
              <a:rPr lang="en-US" altLang="ja-JP" b="1" dirty="0" smtClean="0"/>
              <a:t>Detector</a:t>
            </a:r>
            <a:r>
              <a:rPr kumimoji="1" lang="ja-JP" altLang="en-US" b="1" dirty="0" smtClean="0"/>
              <a:t> </a:t>
            </a:r>
            <a:r>
              <a:rPr kumimoji="1" lang="en-US" altLang="ja-JP" b="1" dirty="0" smtClean="0"/>
              <a:t>ID, Valuable</a:t>
            </a:r>
            <a:r>
              <a:rPr kumimoji="1" lang="ja-JP" altLang="en-US" b="1" dirty="0" smtClean="0"/>
              <a:t> </a:t>
            </a:r>
            <a:r>
              <a:rPr kumimoji="1" lang="en-US" altLang="ja-JP" b="1" dirty="0" smtClean="0"/>
              <a:t>I</a:t>
            </a:r>
            <a:r>
              <a:rPr lang="en-US" altLang="ja-JP" b="1" dirty="0" smtClean="0"/>
              <a:t>D</a:t>
            </a:r>
            <a:endParaRPr kumimoji="1" lang="en-US" altLang="ja-JP" dirty="0" smtClean="0"/>
          </a:p>
        </p:txBody>
      </p:sp>
      <p:cxnSp>
        <p:nvCxnSpPr>
          <p:cNvPr id="15" name="直線コネクタ 14"/>
          <p:cNvCxnSpPr/>
          <p:nvPr/>
        </p:nvCxnSpPr>
        <p:spPr>
          <a:xfrm flipH="1">
            <a:off x="2701745" y="3769870"/>
            <a:ext cx="971941"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3781867" y="3769870"/>
            <a:ext cx="1475718"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5437797" y="3770998"/>
            <a:ext cx="1152380"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endCxn id="14" idx="1"/>
          </p:cNvCxnSpPr>
          <p:nvPr/>
        </p:nvCxnSpPr>
        <p:spPr>
          <a:xfrm flipH="1">
            <a:off x="2235170" y="3752008"/>
            <a:ext cx="699446" cy="1706944"/>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4519726" y="1785883"/>
            <a:ext cx="3864050" cy="1631216"/>
          </a:xfrm>
          <a:prstGeom prst="rect">
            <a:avLst/>
          </a:prstGeom>
          <a:noFill/>
        </p:spPr>
        <p:txBody>
          <a:bodyPr wrap="square" rtlCol="0">
            <a:spAutoFit/>
          </a:bodyPr>
          <a:lstStyle/>
          <a:p>
            <a:r>
              <a:rPr kumimoji="1" lang="en-US" altLang="ja-JP" sz="2000" dirty="0" smtClean="0"/>
              <a:t>Definition of a shape of histograms </a:t>
            </a:r>
          </a:p>
          <a:p>
            <a:r>
              <a:rPr lang="en-US" altLang="ja-JP" sz="2000" dirty="0" smtClean="0"/>
              <a:t>The order is</a:t>
            </a:r>
            <a:endParaRPr kumimoji="1" lang="en-US" altLang="ja-JP" sz="2000" dirty="0" smtClean="0"/>
          </a:p>
          <a:p>
            <a:r>
              <a:rPr lang="en-US" altLang="ja-JP" sz="2000" b="1" dirty="0" smtClean="0"/>
              <a:t>the number of bin, minimum value, maximum value</a:t>
            </a:r>
            <a:endParaRPr kumimoji="1" lang="en-US" altLang="ja-JP" sz="2000" b="1" dirty="0" smtClean="0"/>
          </a:p>
          <a:p>
            <a:endParaRPr kumimoji="1" lang="ja-JP" altLang="en-US" sz="2000" dirty="0"/>
          </a:p>
        </p:txBody>
      </p:sp>
      <p:cxnSp>
        <p:nvCxnSpPr>
          <p:cNvPr id="29" name="直線コネクタ 28"/>
          <p:cNvCxnSpPr>
            <a:stCxn id="26" idx="1"/>
          </p:cNvCxnSpPr>
          <p:nvPr/>
        </p:nvCxnSpPr>
        <p:spPr>
          <a:xfrm flipH="1">
            <a:off x="4441623" y="2601491"/>
            <a:ext cx="78103" cy="1154551"/>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783482" y="2925954"/>
            <a:ext cx="2360518" cy="400110"/>
          </a:xfrm>
          <a:prstGeom prst="rect">
            <a:avLst/>
          </a:prstGeom>
          <a:noFill/>
        </p:spPr>
        <p:txBody>
          <a:bodyPr wrap="none" rtlCol="0">
            <a:spAutoFit/>
          </a:bodyPr>
          <a:lstStyle/>
          <a:p>
            <a:r>
              <a:rPr kumimoji="1" lang="en-US" altLang="ja-JP" sz="2000" dirty="0" smtClean="0"/>
              <a:t>Name of a histogram</a:t>
            </a:r>
            <a:endParaRPr kumimoji="1" lang="ja-JP" altLang="en-US" sz="2000" dirty="0"/>
          </a:p>
        </p:txBody>
      </p:sp>
      <p:sp>
        <p:nvSpPr>
          <p:cNvPr id="18" name="テキスト ボックス 17"/>
          <p:cNvSpPr txBox="1"/>
          <p:nvPr/>
        </p:nvSpPr>
        <p:spPr>
          <a:xfrm>
            <a:off x="437421" y="1555051"/>
            <a:ext cx="4566627" cy="461665"/>
          </a:xfrm>
          <a:prstGeom prst="rect">
            <a:avLst/>
          </a:prstGeom>
          <a:noFill/>
        </p:spPr>
        <p:txBody>
          <a:bodyPr wrap="square" rtlCol="0">
            <a:spAutoFit/>
          </a:bodyPr>
          <a:lstStyle/>
          <a:p>
            <a:r>
              <a:rPr lang="en-US" altLang="ja-JP" sz="2400" b="1" dirty="0" smtClean="0"/>
              <a:t>One dimensional histogram</a:t>
            </a:r>
            <a:endParaRPr kumimoji="1" lang="ja-JP" altLang="en-US" sz="2400" b="1" dirty="0"/>
          </a:p>
        </p:txBody>
      </p:sp>
      <p:cxnSp>
        <p:nvCxnSpPr>
          <p:cNvPr id="34" name="直線コネクタ 33"/>
          <p:cNvCxnSpPr>
            <a:stCxn id="31" idx="1"/>
          </p:cNvCxnSpPr>
          <p:nvPr/>
        </p:nvCxnSpPr>
        <p:spPr>
          <a:xfrm flipH="1">
            <a:off x="5783704" y="3126009"/>
            <a:ext cx="999778" cy="618751"/>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タイトル 1"/>
          <p:cNvSpPr>
            <a:spLocks noGrp="1"/>
          </p:cNvSpPr>
          <p:nvPr>
            <p:ph type="title"/>
          </p:nvPr>
        </p:nvSpPr>
        <p:spPr>
          <a:xfrm>
            <a:off x="457200" y="-315416"/>
            <a:ext cx="8229600" cy="1143000"/>
          </a:xfrm>
        </p:spPr>
        <p:txBody>
          <a:bodyPr/>
          <a:lstStyle/>
          <a:p>
            <a:r>
              <a:rPr lang="en-US" altLang="ja-JP" dirty="0" smtClean="0">
                <a:solidFill>
                  <a:schemeClr val="tx2"/>
                </a:solidFill>
              </a:rPr>
              <a:t>Defining histograms</a:t>
            </a:r>
            <a:endParaRPr kumimoji="1" lang="ja-JP" altLang="en-US" dirty="0">
              <a:solidFill>
                <a:schemeClr val="tx2"/>
              </a:solidFill>
            </a:endParaRPr>
          </a:p>
        </p:txBody>
      </p:sp>
      <p:sp>
        <p:nvSpPr>
          <p:cNvPr id="21" name="テキスト ボックス 20"/>
          <p:cNvSpPr txBox="1"/>
          <p:nvPr/>
        </p:nvSpPr>
        <p:spPr>
          <a:xfrm>
            <a:off x="369020" y="954886"/>
            <a:ext cx="6469266" cy="1200329"/>
          </a:xfrm>
          <a:prstGeom prst="rect">
            <a:avLst/>
          </a:prstGeom>
          <a:noFill/>
        </p:spPr>
        <p:txBody>
          <a:bodyPr wrap="square" rtlCol="0">
            <a:spAutoFit/>
          </a:bodyPr>
          <a:lstStyle/>
          <a:p>
            <a:r>
              <a:rPr lang="en-US" altLang="ja-JP" sz="3600" dirty="0"/>
              <a:t>Definition of gate</a:t>
            </a:r>
            <a:endParaRPr lang="ja-JP" altLang="en-US" sz="3600" dirty="0"/>
          </a:p>
          <a:p>
            <a:endParaRPr kumimoji="1" lang="ja-JP" altLang="en-US" sz="3600" dirty="0"/>
          </a:p>
        </p:txBody>
      </p:sp>
    </p:spTree>
    <p:extLst>
      <p:ext uri="{BB962C8B-B14F-4D97-AF65-F5344CB8AC3E}">
        <p14:creationId xmlns:p14="http://schemas.microsoft.com/office/powerpoint/2010/main" val="3541807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対角する 2 つの角を丸めた四角形 26"/>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37421" y="1555051"/>
            <a:ext cx="4819187" cy="461665"/>
          </a:xfrm>
          <a:prstGeom prst="rect">
            <a:avLst/>
          </a:prstGeom>
          <a:noFill/>
        </p:spPr>
        <p:txBody>
          <a:bodyPr wrap="square" rtlCol="0">
            <a:spAutoFit/>
          </a:bodyPr>
          <a:lstStyle/>
          <a:p>
            <a:r>
              <a:rPr lang="en-US" altLang="ja-JP" sz="2400" b="1" dirty="0" smtClean="0"/>
              <a:t>Two dimensional histogram</a:t>
            </a:r>
            <a:endParaRPr kumimoji="1" lang="ja-JP" altLang="en-US" sz="2400" b="1" dirty="0"/>
          </a:p>
        </p:txBody>
      </p:sp>
      <p:pic>
        <p:nvPicPr>
          <p:cNvPr id="2050" name="Picture 2" descr="C:\Users\Yuji\Downloads\hs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152" y="2996952"/>
            <a:ext cx="7380288" cy="88582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コネクタ 20"/>
          <p:cNvCxnSpPr/>
          <p:nvPr/>
        </p:nvCxnSpPr>
        <p:spPr>
          <a:xfrm flipH="1">
            <a:off x="1426456" y="3469738"/>
            <a:ext cx="790754"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3551300" y="3469738"/>
            <a:ext cx="1417276"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5256608" y="3469738"/>
            <a:ext cx="1417276"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2442275" y="3478378"/>
            <a:ext cx="870117" cy="0"/>
          </a:xfrm>
          <a:prstGeom prst="line">
            <a:avLst/>
          </a:prstGeom>
          <a:ln w="317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10" idx="2"/>
          </p:cNvCxnSpPr>
          <p:nvPr/>
        </p:nvCxnSpPr>
        <p:spPr>
          <a:xfrm flipH="1">
            <a:off x="1971793" y="2993451"/>
            <a:ext cx="2248061" cy="467655"/>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endCxn id="10" idx="2"/>
          </p:cNvCxnSpPr>
          <p:nvPr/>
        </p:nvCxnSpPr>
        <p:spPr>
          <a:xfrm flipH="1" flipV="1">
            <a:off x="4219854" y="2993451"/>
            <a:ext cx="40085" cy="476287"/>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784840" y="2070121"/>
            <a:ext cx="4870028" cy="923330"/>
          </a:xfrm>
          <a:prstGeom prst="rect">
            <a:avLst/>
          </a:prstGeom>
          <a:noFill/>
        </p:spPr>
        <p:txBody>
          <a:bodyPr wrap="square" rtlCol="0">
            <a:spAutoFit/>
          </a:bodyPr>
          <a:lstStyle/>
          <a:p>
            <a:r>
              <a:rPr kumimoji="1" lang="en-US" altLang="ja-JP" dirty="0" smtClean="0"/>
              <a:t>Definition for a horizontal axis.</a:t>
            </a:r>
          </a:p>
          <a:p>
            <a:r>
              <a:rPr lang="en-US" altLang="ja-JP" dirty="0" smtClean="0"/>
              <a:t>The meaning and the order are same with those of one dimensional histograms.</a:t>
            </a:r>
            <a:endParaRPr kumimoji="1" lang="ja-JP" altLang="en-US" dirty="0"/>
          </a:p>
        </p:txBody>
      </p:sp>
      <p:cxnSp>
        <p:nvCxnSpPr>
          <p:cNvPr id="37" name="直線コネクタ 36"/>
          <p:cNvCxnSpPr>
            <a:stCxn id="41" idx="0"/>
          </p:cNvCxnSpPr>
          <p:nvPr/>
        </p:nvCxnSpPr>
        <p:spPr>
          <a:xfrm flipH="1" flipV="1">
            <a:off x="2908361" y="3496014"/>
            <a:ext cx="1964984" cy="521824"/>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endCxn id="41" idx="0"/>
          </p:cNvCxnSpPr>
          <p:nvPr/>
        </p:nvCxnSpPr>
        <p:spPr>
          <a:xfrm flipH="1">
            <a:off x="4873345" y="3461106"/>
            <a:ext cx="850784" cy="556732"/>
          </a:xfrm>
          <a:prstGeom prst="line">
            <a:avLst/>
          </a:prstGeom>
          <a:ln w="222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2438331" y="4017838"/>
            <a:ext cx="4870028" cy="923330"/>
          </a:xfrm>
          <a:prstGeom prst="rect">
            <a:avLst/>
          </a:prstGeom>
          <a:noFill/>
        </p:spPr>
        <p:txBody>
          <a:bodyPr wrap="square" rtlCol="0">
            <a:spAutoFit/>
          </a:bodyPr>
          <a:lstStyle/>
          <a:p>
            <a:r>
              <a:rPr lang="en-US" altLang="ja-JP" dirty="0" smtClean="0"/>
              <a:t>Definition for a vertical axis.</a:t>
            </a:r>
          </a:p>
          <a:p>
            <a:r>
              <a:rPr lang="en-US" altLang="ja-JP" dirty="0"/>
              <a:t>The meaning and the order are same with those of one dimensional histograms</a:t>
            </a:r>
            <a:r>
              <a:rPr lang="en-US" altLang="ja-JP" dirty="0" smtClean="0"/>
              <a:t>.</a:t>
            </a:r>
            <a:endParaRPr lang="ja-JP" altLang="en-US" dirty="0"/>
          </a:p>
        </p:txBody>
      </p:sp>
      <p:sp>
        <p:nvSpPr>
          <p:cNvPr id="42" name="テキスト ボックス 41"/>
          <p:cNvSpPr txBox="1"/>
          <p:nvPr/>
        </p:nvSpPr>
        <p:spPr>
          <a:xfrm>
            <a:off x="5945594" y="3926991"/>
            <a:ext cx="2946885" cy="369332"/>
          </a:xfrm>
          <a:prstGeom prst="rect">
            <a:avLst/>
          </a:prstGeom>
          <a:noFill/>
        </p:spPr>
        <p:txBody>
          <a:bodyPr wrap="square" rtlCol="0">
            <a:spAutoFit/>
          </a:bodyPr>
          <a:lstStyle/>
          <a:p>
            <a:r>
              <a:rPr lang="en-US" altLang="ja-JP" b="1" dirty="0" smtClean="0"/>
              <a:t>A part of a certain </a:t>
            </a:r>
            <a:r>
              <a:rPr lang="en-US" altLang="ja-JP" b="1" dirty="0" err="1" smtClean="0"/>
              <a:t>anafile</a:t>
            </a:r>
            <a:endParaRPr kumimoji="1" lang="ja-JP" altLang="en-US" b="1" dirty="0"/>
          </a:p>
        </p:txBody>
      </p:sp>
      <p:sp>
        <p:nvSpPr>
          <p:cNvPr id="43" name="テキスト ボックス 42"/>
          <p:cNvSpPr txBox="1"/>
          <p:nvPr/>
        </p:nvSpPr>
        <p:spPr>
          <a:xfrm>
            <a:off x="453476" y="4941167"/>
            <a:ext cx="8268472" cy="830997"/>
          </a:xfrm>
          <a:prstGeom prst="rect">
            <a:avLst/>
          </a:prstGeom>
          <a:noFill/>
        </p:spPr>
        <p:txBody>
          <a:bodyPr wrap="square" rtlCol="0">
            <a:spAutoFit/>
          </a:bodyPr>
          <a:lstStyle/>
          <a:p>
            <a:r>
              <a:rPr lang="en-US" altLang="ja-JP" sz="2400" dirty="0" smtClean="0"/>
              <a:t>“exit” means the end of an </a:t>
            </a:r>
            <a:r>
              <a:rPr lang="en-US" altLang="ja-JP" sz="2400" dirty="0" err="1" smtClean="0"/>
              <a:t>anafile</a:t>
            </a:r>
            <a:r>
              <a:rPr lang="en-US" altLang="ja-JP" sz="2400" dirty="0" smtClean="0"/>
              <a:t>. Sentences after “exit” are ignored. Therefore you can use “exit” in order to debag.</a:t>
            </a:r>
            <a:endParaRPr kumimoji="1" lang="ja-JP" altLang="en-US" sz="2400" dirty="0"/>
          </a:p>
        </p:txBody>
      </p:sp>
      <p:sp>
        <p:nvSpPr>
          <p:cNvPr id="38" name="テキスト ボックス 37"/>
          <p:cNvSpPr txBox="1"/>
          <p:nvPr/>
        </p:nvSpPr>
        <p:spPr>
          <a:xfrm>
            <a:off x="339565" y="5913396"/>
            <a:ext cx="8552914" cy="830997"/>
          </a:xfrm>
          <a:prstGeom prst="rect">
            <a:avLst/>
          </a:prstGeom>
          <a:noFill/>
        </p:spPr>
        <p:txBody>
          <a:bodyPr wrap="square" rtlCol="0">
            <a:spAutoFit/>
          </a:bodyPr>
          <a:lstStyle/>
          <a:p>
            <a:r>
              <a:rPr kumimoji="1" lang="en-US" altLang="ja-JP" sz="2400" dirty="0" smtClean="0"/>
              <a:t>Wh</a:t>
            </a:r>
            <a:r>
              <a:rPr lang="en-US" altLang="ja-JP" sz="2400" dirty="0" smtClean="0"/>
              <a:t>en you input “book” in your terminal, designate the </a:t>
            </a:r>
            <a:r>
              <a:rPr lang="en-US" altLang="ja-JP" sz="2400" dirty="0" err="1" smtClean="0"/>
              <a:t>anafile</a:t>
            </a:r>
            <a:r>
              <a:rPr lang="en-US" altLang="ja-JP" sz="2400" dirty="0" smtClean="0"/>
              <a:t> you </a:t>
            </a:r>
            <a:r>
              <a:rPr lang="en-US" altLang="ja-JP" sz="2400" dirty="0" err="1" smtClean="0"/>
              <a:t>rewite</a:t>
            </a:r>
            <a:r>
              <a:rPr lang="en-US" altLang="ja-JP" sz="2400" dirty="0" smtClean="0"/>
              <a:t> and Loop. Then you can obtain histograms you designed.</a:t>
            </a:r>
            <a:endParaRPr kumimoji="1" lang="ja-JP" altLang="en-US" sz="2400" dirty="0"/>
          </a:p>
        </p:txBody>
      </p:sp>
      <p:sp>
        <p:nvSpPr>
          <p:cNvPr id="20" name="タイトル 1"/>
          <p:cNvSpPr>
            <a:spLocks noGrp="1"/>
          </p:cNvSpPr>
          <p:nvPr>
            <p:ph type="title"/>
          </p:nvPr>
        </p:nvSpPr>
        <p:spPr>
          <a:xfrm>
            <a:off x="457200" y="-234280"/>
            <a:ext cx="8229600" cy="1143000"/>
          </a:xfrm>
        </p:spPr>
        <p:txBody>
          <a:bodyPr/>
          <a:lstStyle/>
          <a:p>
            <a:r>
              <a:rPr lang="en-US" altLang="ja-JP" dirty="0" smtClean="0">
                <a:solidFill>
                  <a:schemeClr val="tx2"/>
                </a:solidFill>
              </a:rPr>
              <a:t>Defining histograms</a:t>
            </a:r>
            <a:endParaRPr kumimoji="1" lang="ja-JP" altLang="en-US" dirty="0">
              <a:solidFill>
                <a:schemeClr val="tx2"/>
              </a:solidFill>
            </a:endParaRPr>
          </a:p>
        </p:txBody>
      </p:sp>
      <p:sp>
        <p:nvSpPr>
          <p:cNvPr id="22" name="テキスト ボックス 21"/>
          <p:cNvSpPr txBox="1"/>
          <p:nvPr/>
        </p:nvSpPr>
        <p:spPr>
          <a:xfrm>
            <a:off x="203668" y="869791"/>
            <a:ext cx="6217447" cy="1200329"/>
          </a:xfrm>
          <a:prstGeom prst="rect">
            <a:avLst/>
          </a:prstGeom>
          <a:noFill/>
        </p:spPr>
        <p:txBody>
          <a:bodyPr wrap="square" rtlCol="0">
            <a:spAutoFit/>
          </a:bodyPr>
          <a:lstStyle/>
          <a:p>
            <a:r>
              <a:rPr lang="en-US" altLang="ja-JP" sz="3600" dirty="0"/>
              <a:t>Definition of gate</a:t>
            </a:r>
            <a:endParaRPr lang="ja-JP" altLang="en-US" sz="3600" dirty="0"/>
          </a:p>
          <a:p>
            <a:endParaRPr kumimoji="1" lang="ja-JP" altLang="en-US" sz="3600" dirty="0"/>
          </a:p>
        </p:txBody>
      </p:sp>
    </p:spTree>
    <p:extLst>
      <p:ext uri="{BB962C8B-B14F-4D97-AF65-F5344CB8AC3E}">
        <p14:creationId xmlns:p14="http://schemas.microsoft.com/office/powerpoint/2010/main" val="1160923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6656" y="2276872"/>
            <a:ext cx="8229600" cy="3528392"/>
          </a:xfrm>
        </p:spPr>
        <p:txBody>
          <a:bodyPr>
            <a:normAutofit fontScale="92500"/>
          </a:bodyPr>
          <a:lstStyle/>
          <a:p>
            <a:pPr marL="0" indent="0">
              <a:buNone/>
            </a:pPr>
            <a:r>
              <a:rPr lang="en-US" altLang="ja-JP" dirty="0" smtClean="0"/>
              <a:t>You are required to calculate valuables derived from measured values such as energies and positions for your analysis.</a:t>
            </a:r>
          </a:p>
          <a:p>
            <a:pPr marL="0" indent="0">
              <a:buNone/>
            </a:pPr>
            <a:r>
              <a:rPr lang="en-US" altLang="ja-JP" dirty="0" smtClean="0"/>
              <a:t>For the calculation, you are required to understand how valuables are written in source codes.</a:t>
            </a:r>
          </a:p>
          <a:p>
            <a:pPr marL="0" indent="0">
              <a:buNone/>
            </a:pPr>
            <a:r>
              <a:rPr lang="en-US" altLang="ja-JP" dirty="0" smtClean="0"/>
              <a:t>I explain an introductory way of looking up valuables.</a:t>
            </a:r>
            <a:endParaRPr kumimoji="1" lang="ja-JP" altLang="en-US" dirty="0"/>
          </a:p>
        </p:txBody>
      </p:sp>
      <p:sp>
        <p:nvSpPr>
          <p:cNvPr id="4"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chemeClr val="tx2"/>
                </a:solidFill>
              </a:rPr>
              <a:t>Valuables in source codes</a:t>
            </a:r>
            <a:endParaRPr lang="ja-JP" altLang="en-US" dirty="0">
              <a:solidFill>
                <a:schemeClr val="tx2"/>
              </a:solidFill>
            </a:endParaRPr>
          </a:p>
        </p:txBody>
      </p:sp>
      <p:sp>
        <p:nvSpPr>
          <p:cNvPr id="5" name="対角する 2 つの角を丸めた四角形 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86233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丸めた四角形 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99592" y="1082818"/>
            <a:ext cx="7056784" cy="1815882"/>
          </a:xfrm>
          <a:prstGeom prst="rect">
            <a:avLst/>
          </a:prstGeom>
          <a:noFill/>
        </p:spPr>
        <p:txBody>
          <a:bodyPr wrap="square" rtlCol="0">
            <a:spAutoFit/>
          </a:bodyPr>
          <a:lstStyle/>
          <a:p>
            <a:r>
              <a:rPr lang="en-US" altLang="ja-JP" sz="2800" dirty="0" smtClean="0"/>
              <a:t>valuables derived from measured values are treated as arrays which are named as “val1” or “val2”, and the arrays are shared among source codes.</a:t>
            </a:r>
            <a:endParaRPr kumimoji="1" lang="ja-JP" altLang="en-US" sz="2800" dirty="0"/>
          </a:p>
        </p:txBody>
      </p:sp>
      <p:pic>
        <p:nvPicPr>
          <p:cNvPr id="4099" name="Picture 3" descr="C:\Users\Yuji\Downloads\val1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893" y="3717032"/>
            <a:ext cx="4048125" cy="86677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899592" y="2862228"/>
            <a:ext cx="6912768" cy="461665"/>
          </a:xfrm>
          <a:prstGeom prst="rect">
            <a:avLst/>
          </a:prstGeom>
          <a:noFill/>
        </p:spPr>
        <p:txBody>
          <a:bodyPr wrap="square" rtlCol="0">
            <a:spAutoFit/>
          </a:bodyPr>
          <a:lstStyle/>
          <a:p>
            <a:r>
              <a:rPr lang="en-US" altLang="ja-JP" sz="2400" dirty="0" smtClean="0"/>
              <a:t>View </a:t>
            </a:r>
            <a:r>
              <a:rPr lang="en-US" altLang="ja-JP" sz="2400" dirty="0" err="1" smtClean="0"/>
              <a:t>e</a:t>
            </a:r>
            <a:r>
              <a:rPr kumimoji="1" lang="en-US" altLang="ja-JP" sz="2400" dirty="0" err="1" smtClean="0"/>
              <a:t>nc_recoil.f</a:t>
            </a:r>
            <a:r>
              <a:rPr kumimoji="1" lang="en-US" altLang="ja-JP" sz="2400" dirty="0" smtClean="0"/>
              <a:t>. There are sentences like this picture.</a:t>
            </a:r>
            <a:endParaRPr kumimoji="1" lang="ja-JP" altLang="en-US" sz="2400" dirty="0"/>
          </a:p>
        </p:txBody>
      </p:sp>
      <p:sp>
        <p:nvSpPr>
          <p:cNvPr id="12" name="テキスト ボックス 11"/>
          <p:cNvSpPr txBox="1"/>
          <p:nvPr/>
        </p:nvSpPr>
        <p:spPr>
          <a:xfrm>
            <a:off x="4150802" y="4623921"/>
            <a:ext cx="3157501" cy="369332"/>
          </a:xfrm>
          <a:prstGeom prst="rect">
            <a:avLst/>
          </a:prstGeom>
          <a:noFill/>
        </p:spPr>
        <p:txBody>
          <a:bodyPr wrap="square" rtlCol="0">
            <a:spAutoFit/>
          </a:bodyPr>
          <a:lstStyle/>
          <a:p>
            <a:r>
              <a:rPr lang="en-US" altLang="ja-JP" b="1" dirty="0" smtClean="0"/>
              <a:t>A part of </a:t>
            </a:r>
            <a:r>
              <a:rPr lang="en-US" altLang="ja-JP" b="1" dirty="0" err="1" smtClean="0"/>
              <a:t>e</a:t>
            </a:r>
            <a:r>
              <a:rPr kumimoji="1" lang="en-US" altLang="ja-JP" b="1" dirty="0" err="1" smtClean="0"/>
              <a:t>nc_recoil.f</a:t>
            </a:r>
            <a:endParaRPr kumimoji="1" lang="ja-JP" altLang="en-US" b="1" dirty="0"/>
          </a:p>
        </p:txBody>
      </p:sp>
      <p:sp>
        <p:nvSpPr>
          <p:cNvPr id="13" name="テキスト ボックス 12"/>
          <p:cNvSpPr txBox="1"/>
          <p:nvPr/>
        </p:nvSpPr>
        <p:spPr>
          <a:xfrm>
            <a:off x="1115616" y="4992107"/>
            <a:ext cx="6696744" cy="1569660"/>
          </a:xfrm>
          <a:prstGeom prst="rect">
            <a:avLst/>
          </a:prstGeom>
          <a:noFill/>
        </p:spPr>
        <p:txBody>
          <a:bodyPr wrap="square" rtlCol="0">
            <a:spAutoFit/>
          </a:bodyPr>
          <a:lstStyle/>
          <a:p>
            <a:r>
              <a:rPr lang="en-US" altLang="ja-JP" sz="2400" dirty="0" smtClean="0"/>
              <a:t>Valuables calculated in </a:t>
            </a:r>
            <a:r>
              <a:rPr lang="en-US" altLang="ja-JP" sz="2400" dirty="0" err="1" smtClean="0"/>
              <a:t>enc_psd.f</a:t>
            </a:r>
            <a:r>
              <a:rPr lang="en-US" altLang="ja-JP" sz="2400" dirty="0" smtClean="0"/>
              <a:t> are stored to arrays named as val1.</a:t>
            </a:r>
          </a:p>
          <a:p>
            <a:r>
              <a:rPr lang="en-US" altLang="ja-JP" sz="2400" dirty="0" smtClean="0"/>
              <a:t>Valuables calculated in </a:t>
            </a:r>
            <a:r>
              <a:rPr lang="en-US" altLang="ja-JP" sz="2400" dirty="0" err="1" smtClean="0"/>
              <a:t>enc_psd_vme.f</a:t>
            </a:r>
            <a:r>
              <a:rPr lang="en-US" altLang="ja-JP" sz="2400" dirty="0" smtClean="0"/>
              <a:t> are stored to arrays named as val2.</a:t>
            </a:r>
            <a:endParaRPr kumimoji="1" lang="en-US" altLang="ja-JP" sz="2400" dirty="0" smtClean="0"/>
          </a:p>
        </p:txBody>
      </p:sp>
      <p:sp>
        <p:nvSpPr>
          <p:cNvPr id="9"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chemeClr val="tx2"/>
                </a:solidFill>
              </a:rPr>
              <a:t>Valuables in source codes</a:t>
            </a:r>
            <a:endParaRPr lang="ja-JP" altLang="en-US" dirty="0">
              <a:solidFill>
                <a:schemeClr val="tx2"/>
              </a:solidFill>
            </a:endParaRPr>
          </a:p>
        </p:txBody>
      </p:sp>
    </p:spTree>
    <p:extLst>
      <p:ext uri="{BB962C8B-B14F-4D97-AF65-F5344CB8AC3E}">
        <p14:creationId xmlns:p14="http://schemas.microsoft.com/office/powerpoint/2010/main" val="1542150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丸めた四角形 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2" descr="C:\Users\Yuji\Downloads\valu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242" y="2245514"/>
            <a:ext cx="4187122" cy="280831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150803" y="5075892"/>
            <a:ext cx="2276090" cy="369332"/>
          </a:xfrm>
          <a:prstGeom prst="rect">
            <a:avLst/>
          </a:prstGeom>
          <a:noFill/>
        </p:spPr>
        <p:txBody>
          <a:bodyPr wrap="square" rtlCol="0">
            <a:spAutoFit/>
          </a:bodyPr>
          <a:lstStyle/>
          <a:p>
            <a:r>
              <a:rPr lang="en-US" altLang="ja-JP" b="1" dirty="0" smtClean="0"/>
              <a:t>A part of </a:t>
            </a:r>
            <a:r>
              <a:rPr lang="en-US" altLang="ja-JP" b="1" dirty="0" err="1" smtClean="0"/>
              <a:t>e</a:t>
            </a:r>
            <a:r>
              <a:rPr kumimoji="1" lang="en-US" altLang="ja-JP" b="1" dirty="0" err="1" smtClean="0"/>
              <a:t>nc_recoil.f</a:t>
            </a:r>
            <a:endParaRPr kumimoji="1" lang="ja-JP" altLang="en-US" b="1" dirty="0"/>
          </a:p>
        </p:txBody>
      </p:sp>
      <p:sp>
        <p:nvSpPr>
          <p:cNvPr id="2" name="テキスト ボックス 1"/>
          <p:cNvSpPr txBox="1"/>
          <p:nvPr/>
        </p:nvSpPr>
        <p:spPr>
          <a:xfrm>
            <a:off x="457200" y="908720"/>
            <a:ext cx="8229600" cy="1200329"/>
          </a:xfrm>
          <a:prstGeom prst="rect">
            <a:avLst/>
          </a:prstGeom>
          <a:noFill/>
        </p:spPr>
        <p:txBody>
          <a:bodyPr wrap="square" rtlCol="0">
            <a:spAutoFit/>
          </a:bodyPr>
          <a:lstStyle/>
          <a:p>
            <a:r>
              <a:rPr lang="en-US" altLang="ja-JP" sz="2400" dirty="0" smtClean="0"/>
              <a:t>val1 and val2 are arrays. Therefore you are required to understand correspondence between each element and each measured value. View </a:t>
            </a:r>
            <a:r>
              <a:rPr lang="en-US" altLang="ja-JP" sz="2400" dirty="0" err="1" smtClean="0"/>
              <a:t>e</a:t>
            </a:r>
            <a:r>
              <a:rPr kumimoji="1" lang="en-US" altLang="ja-JP" sz="2400" dirty="0" err="1" smtClean="0"/>
              <a:t>nc_recoil.f</a:t>
            </a:r>
            <a:r>
              <a:rPr kumimoji="1" lang="en-US" altLang="ja-JP" sz="2400" dirty="0" smtClean="0"/>
              <a:t>.</a:t>
            </a:r>
          </a:p>
        </p:txBody>
      </p:sp>
      <p:sp>
        <p:nvSpPr>
          <p:cNvPr id="3" name="テキスト ボックス 2"/>
          <p:cNvSpPr txBox="1"/>
          <p:nvPr/>
        </p:nvSpPr>
        <p:spPr>
          <a:xfrm>
            <a:off x="457200" y="5445224"/>
            <a:ext cx="7931224" cy="1200329"/>
          </a:xfrm>
          <a:prstGeom prst="rect">
            <a:avLst/>
          </a:prstGeom>
          <a:noFill/>
        </p:spPr>
        <p:txBody>
          <a:bodyPr wrap="square" rtlCol="0">
            <a:spAutoFit/>
          </a:bodyPr>
          <a:lstStyle/>
          <a:p>
            <a:r>
              <a:rPr lang="en-US" altLang="ja-JP" sz="2400" dirty="0" smtClean="0"/>
              <a:t>Like this picture, there are sentences such as “val1(5,151)”.</a:t>
            </a:r>
          </a:p>
          <a:p>
            <a:r>
              <a:rPr lang="en-US" altLang="ja-JP" sz="2400" dirty="0" smtClean="0"/>
              <a:t>I explain the way of looking up what physical quantity val1(5,151) means.</a:t>
            </a:r>
            <a:endParaRPr kumimoji="1" lang="ja-JP" altLang="en-US" sz="2400" dirty="0"/>
          </a:p>
        </p:txBody>
      </p:sp>
      <p:sp>
        <p:nvSpPr>
          <p:cNvPr id="9"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chemeClr val="tx2"/>
                </a:solidFill>
              </a:rPr>
              <a:t>Valuables in source codes</a:t>
            </a:r>
            <a:endParaRPr lang="ja-JP" altLang="en-US" dirty="0">
              <a:solidFill>
                <a:schemeClr val="tx2"/>
              </a:solidFill>
            </a:endParaRPr>
          </a:p>
        </p:txBody>
      </p:sp>
    </p:spTree>
    <p:extLst>
      <p:ext uri="{BB962C8B-B14F-4D97-AF65-F5344CB8AC3E}">
        <p14:creationId xmlns:p14="http://schemas.microsoft.com/office/powerpoint/2010/main" val="2184127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丸めた四角形 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6" name="Picture 2" descr="C:\Users\Yuji\Downloads\guess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428" y="2204864"/>
            <a:ext cx="5781675" cy="332422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7583903" y="4851352"/>
            <a:ext cx="2276090" cy="646331"/>
          </a:xfrm>
          <a:prstGeom prst="rect">
            <a:avLst/>
          </a:prstGeom>
          <a:noFill/>
        </p:spPr>
        <p:txBody>
          <a:bodyPr wrap="square" rtlCol="0">
            <a:spAutoFit/>
          </a:bodyPr>
          <a:lstStyle/>
          <a:p>
            <a:r>
              <a:rPr lang="en-US" altLang="ja-JP" b="1" dirty="0" smtClean="0"/>
              <a:t>A part of </a:t>
            </a:r>
          </a:p>
          <a:p>
            <a:r>
              <a:rPr lang="en-US" altLang="ja-JP" b="1" dirty="0" err="1" smtClean="0"/>
              <a:t>e</a:t>
            </a:r>
            <a:r>
              <a:rPr kumimoji="1" lang="en-US" altLang="ja-JP" b="1" dirty="0" err="1" smtClean="0"/>
              <a:t>nc_psd.f</a:t>
            </a:r>
            <a:endParaRPr kumimoji="1" lang="ja-JP" altLang="en-US" b="1" dirty="0"/>
          </a:p>
        </p:txBody>
      </p:sp>
      <p:sp>
        <p:nvSpPr>
          <p:cNvPr id="3" name="テキスト ボックス 2"/>
          <p:cNvSpPr txBox="1"/>
          <p:nvPr/>
        </p:nvSpPr>
        <p:spPr>
          <a:xfrm>
            <a:off x="430684" y="908720"/>
            <a:ext cx="8229600" cy="1323439"/>
          </a:xfrm>
          <a:prstGeom prst="rect">
            <a:avLst/>
          </a:prstGeom>
          <a:noFill/>
        </p:spPr>
        <p:txBody>
          <a:bodyPr wrap="square" rtlCol="0">
            <a:spAutoFit/>
          </a:bodyPr>
          <a:lstStyle/>
          <a:p>
            <a:r>
              <a:rPr kumimoji="1" lang="en-US" altLang="ja-JP" sz="2000" dirty="0" smtClean="0"/>
              <a:t>I explained above that  the pair “5,151” from the val1(5,151) corresponds to the valuable ID, and valuable IDs are written in the upper side of source codes. The val1 is an array coming from </a:t>
            </a:r>
            <a:r>
              <a:rPr kumimoji="1" lang="en-US" altLang="ja-JP" sz="2000" dirty="0" err="1" smtClean="0"/>
              <a:t>enc_recoil.f</a:t>
            </a:r>
            <a:r>
              <a:rPr kumimoji="1" lang="en-US" altLang="ja-JP" sz="2000" dirty="0" smtClean="0"/>
              <a:t>. View the upper side of </a:t>
            </a:r>
            <a:r>
              <a:rPr kumimoji="1" lang="en-US" altLang="ja-JP" sz="2000" dirty="0" err="1" smtClean="0"/>
              <a:t>enc_recoil.f</a:t>
            </a:r>
            <a:r>
              <a:rPr kumimoji="1" lang="en-US" altLang="ja-JP" sz="2000" dirty="0" smtClean="0"/>
              <a:t>. </a:t>
            </a:r>
            <a:endParaRPr kumimoji="1" lang="en-US" altLang="ja-JP" sz="2000" dirty="0"/>
          </a:p>
        </p:txBody>
      </p:sp>
      <p:sp>
        <p:nvSpPr>
          <p:cNvPr id="6" name="テキスト ボックス 5"/>
          <p:cNvSpPr txBox="1"/>
          <p:nvPr/>
        </p:nvSpPr>
        <p:spPr>
          <a:xfrm>
            <a:off x="477645" y="5497683"/>
            <a:ext cx="8075240" cy="1569660"/>
          </a:xfrm>
          <a:prstGeom prst="rect">
            <a:avLst/>
          </a:prstGeom>
          <a:noFill/>
        </p:spPr>
        <p:txBody>
          <a:bodyPr wrap="square" rtlCol="0">
            <a:spAutoFit/>
          </a:bodyPr>
          <a:lstStyle/>
          <a:p>
            <a:r>
              <a:rPr kumimoji="1" lang="en-US" altLang="ja-JP" sz="1600" dirty="0" smtClean="0"/>
              <a:t>The number “5” of the val</a:t>
            </a:r>
            <a:r>
              <a:rPr lang="en-US" altLang="ja-JP" sz="1600" dirty="0" smtClean="0"/>
              <a:t>1(5,151) corresponds to “Word#”, and “5” corresponds to “</a:t>
            </a:r>
            <a:r>
              <a:rPr lang="en-US" altLang="ja-JP" sz="1600" dirty="0" err="1" smtClean="0"/>
              <a:t>Ecal_max</a:t>
            </a:r>
            <a:r>
              <a:rPr lang="en-US" altLang="ja-JP" sz="1600" dirty="0" smtClean="0"/>
              <a:t>”.</a:t>
            </a:r>
          </a:p>
          <a:p>
            <a:r>
              <a:rPr kumimoji="1" lang="en-US" altLang="ja-JP" sz="1600" dirty="0" smtClean="0"/>
              <a:t>The left number of the two numbers which point out one array corresponds to Word#.</a:t>
            </a:r>
          </a:p>
          <a:p>
            <a:r>
              <a:rPr kumimoji="1" lang="en-US" altLang="ja-JP" sz="1600" dirty="0" smtClean="0"/>
              <a:t>“151” corresponds to the valuable ID of 151 which is linked to “Strip with highest pulse height (PSD1-x)”. We can guess that val1(5,151) is a valuable which is used for an calculation for the highest energy of the strips in PSD1-x.</a:t>
            </a:r>
          </a:p>
          <a:p>
            <a:endParaRPr kumimoji="1" lang="en-US" altLang="ja-JP" sz="1600" dirty="0" smtClean="0"/>
          </a:p>
        </p:txBody>
      </p:sp>
      <p:sp>
        <p:nvSpPr>
          <p:cNvPr id="8"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chemeClr val="tx2"/>
                </a:solidFill>
              </a:rPr>
              <a:t>Valuables in source codes</a:t>
            </a:r>
            <a:endParaRPr lang="ja-JP" altLang="en-US" dirty="0">
              <a:solidFill>
                <a:schemeClr val="tx2"/>
              </a:solidFill>
            </a:endParaRPr>
          </a:p>
        </p:txBody>
      </p:sp>
    </p:spTree>
    <p:extLst>
      <p:ext uri="{BB962C8B-B14F-4D97-AF65-F5344CB8AC3E}">
        <p14:creationId xmlns:p14="http://schemas.microsoft.com/office/powerpoint/2010/main" val="14584189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対角する 2 つの角を丸めた四角形 4"/>
          <p:cNvSpPr/>
          <p:nvPr/>
        </p:nvSpPr>
        <p:spPr>
          <a:xfrm>
            <a:off x="369020" y="614586"/>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39552" y="1340768"/>
            <a:ext cx="7731372" cy="2677656"/>
          </a:xfrm>
          <a:prstGeom prst="rect">
            <a:avLst/>
          </a:prstGeom>
          <a:noFill/>
        </p:spPr>
        <p:txBody>
          <a:bodyPr wrap="square" rtlCol="0">
            <a:spAutoFit/>
          </a:bodyPr>
          <a:lstStyle/>
          <a:p>
            <a:r>
              <a:rPr kumimoji="1" lang="en-US" altLang="ja-JP" sz="2400" dirty="0" smtClean="0"/>
              <a:t>I explained how to look up the correspondence between valuables and physical quantities by using sentences written in the upper side of the source codes.</a:t>
            </a:r>
          </a:p>
          <a:p>
            <a:r>
              <a:rPr lang="en-US" altLang="ja-JP" sz="2400" dirty="0" smtClean="0"/>
              <a:t>Some people change the sentences during experiments. Therefore the correspondence can be broken easily.</a:t>
            </a:r>
          </a:p>
          <a:p>
            <a:r>
              <a:rPr kumimoji="1" lang="en-US" altLang="ja-JP" sz="2400" dirty="0" smtClean="0"/>
              <a:t>You should read source codes referring to the sentences, and confir</a:t>
            </a:r>
            <a:r>
              <a:rPr lang="en-US" altLang="ja-JP" sz="2400" dirty="0" smtClean="0"/>
              <a:t>m the correspondence.</a:t>
            </a:r>
            <a:endParaRPr kumimoji="1" lang="ja-JP" altLang="en-US" sz="2400" dirty="0"/>
          </a:p>
        </p:txBody>
      </p:sp>
      <p:sp>
        <p:nvSpPr>
          <p:cNvPr id="11" name="テキスト ボックス 10"/>
          <p:cNvSpPr txBox="1"/>
          <p:nvPr/>
        </p:nvSpPr>
        <p:spPr>
          <a:xfrm>
            <a:off x="539552" y="4221088"/>
            <a:ext cx="7731372" cy="1200329"/>
          </a:xfrm>
          <a:prstGeom prst="rect">
            <a:avLst/>
          </a:prstGeom>
          <a:noFill/>
        </p:spPr>
        <p:txBody>
          <a:bodyPr wrap="square" rtlCol="0">
            <a:spAutoFit/>
          </a:bodyPr>
          <a:lstStyle/>
          <a:p>
            <a:r>
              <a:rPr lang="en-US" altLang="ja-JP" sz="2400" dirty="0" smtClean="0"/>
              <a:t>If you change some sentences in the source codes, you need to </a:t>
            </a:r>
            <a:r>
              <a:rPr lang="en-US" altLang="ja-JP" sz="2400" dirty="0" err="1" smtClean="0"/>
              <a:t>complie</a:t>
            </a:r>
            <a:r>
              <a:rPr lang="en-US" altLang="ja-JP" sz="2400" dirty="0" smtClean="0"/>
              <a:t> in order to reflect the change.</a:t>
            </a:r>
          </a:p>
          <a:p>
            <a:r>
              <a:rPr lang="en-US" altLang="ja-JP" sz="2400" dirty="0" smtClean="0"/>
              <a:t>“make” of </a:t>
            </a:r>
            <a:r>
              <a:rPr lang="en-US" altLang="ja-JP" sz="2400" dirty="0" err="1" smtClean="0"/>
              <a:t>Anapaw</a:t>
            </a:r>
            <a:r>
              <a:rPr lang="en-US" altLang="ja-JP" sz="2400" dirty="0" smtClean="0"/>
              <a:t> is “</a:t>
            </a:r>
            <a:r>
              <a:rPr lang="en-US" altLang="ja-JP" sz="2400" dirty="0" err="1" smtClean="0"/>
              <a:t>makeana</a:t>
            </a:r>
            <a:r>
              <a:rPr lang="en-US" altLang="ja-JP" sz="2400" dirty="0" smtClean="0"/>
              <a:t>”.</a:t>
            </a:r>
          </a:p>
        </p:txBody>
      </p:sp>
      <p:sp>
        <p:nvSpPr>
          <p:cNvPr id="6" name="タイトル 1"/>
          <p:cNvSpPr txBox="1">
            <a:spLocks/>
          </p:cNvSpPr>
          <p:nvPr/>
        </p:nvSpPr>
        <p:spPr>
          <a:xfrm>
            <a:off x="457200" y="-23428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chemeClr val="tx2"/>
                </a:solidFill>
              </a:rPr>
              <a:t>Valuables in source codes</a:t>
            </a:r>
            <a:endParaRPr lang="ja-JP" altLang="en-US" dirty="0">
              <a:solidFill>
                <a:schemeClr val="tx2"/>
              </a:solidFill>
            </a:endParaRPr>
          </a:p>
        </p:txBody>
      </p:sp>
    </p:spTree>
    <p:extLst>
      <p:ext uri="{BB962C8B-B14F-4D97-AF65-F5344CB8AC3E}">
        <p14:creationId xmlns:p14="http://schemas.microsoft.com/office/powerpoint/2010/main" val="3600122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Contents</a:t>
            </a:r>
            <a:endParaRPr kumimoji="1" lang="ja-JP" altLang="en-US" dirty="0"/>
          </a:p>
        </p:txBody>
      </p:sp>
      <p:sp>
        <p:nvSpPr>
          <p:cNvPr id="3" name="コンテンツ プレースホルダー 2"/>
          <p:cNvSpPr>
            <a:spLocks noGrp="1"/>
          </p:cNvSpPr>
          <p:nvPr>
            <p:ph idx="1"/>
          </p:nvPr>
        </p:nvSpPr>
        <p:spPr>
          <a:xfrm>
            <a:off x="457200" y="1600201"/>
            <a:ext cx="8229600" cy="1396752"/>
          </a:xfrm>
        </p:spPr>
        <p:txBody>
          <a:bodyPr>
            <a:normAutofit/>
          </a:bodyPr>
          <a:lstStyle/>
          <a:p>
            <a:pPr>
              <a:buFont typeface="Wingdings" panose="05000000000000000000" pitchFamily="2" charset="2"/>
              <a:buChar char="l"/>
            </a:pPr>
            <a:r>
              <a:rPr kumimoji="1" lang="en-US" altLang="ja-JP" dirty="0" smtClean="0"/>
              <a:t>How to </a:t>
            </a:r>
            <a:r>
              <a:rPr lang="en-US" altLang="ja-JP" dirty="0"/>
              <a:t>conduct in CLI to </a:t>
            </a:r>
            <a:r>
              <a:rPr lang="en-US" altLang="ja-JP" dirty="0" smtClean="0"/>
              <a:t>obtain </a:t>
            </a:r>
            <a:r>
              <a:rPr lang="en-US" altLang="ja-JP" dirty="0"/>
              <a:t>histograms </a:t>
            </a:r>
            <a:endParaRPr kumimoji="1" lang="en-US" altLang="ja-JP" dirty="0" smtClean="0"/>
          </a:p>
        </p:txBody>
      </p:sp>
      <p:sp>
        <p:nvSpPr>
          <p:cNvPr id="5" name="テキスト ボックス 4"/>
          <p:cNvSpPr txBox="1"/>
          <p:nvPr/>
        </p:nvSpPr>
        <p:spPr>
          <a:xfrm>
            <a:off x="467544" y="3060249"/>
            <a:ext cx="4176464" cy="584775"/>
          </a:xfrm>
          <a:prstGeom prst="rect">
            <a:avLst/>
          </a:prstGeom>
          <a:noFill/>
        </p:spPr>
        <p:txBody>
          <a:bodyPr wrap="square" rtlCol="0">
            <a:spAutoFit/>
          </a:bodyPr>
          <a:lstStyle/>
          <a:p>
            <a:pPr marL="457200" indent="-457200">
              <a:buFont typeface="Wingdings" panose="05000000000000000000" pitchFamily="2" charset="2"/>
              <a:buChar char="l"/>
            </a:pPr>
            <a:r>
              <a:rPr lang="en-US" altLang="ja-JP" sz="3200" dirty="0" smtClean="0"/>
              <a:t>Defining histograms</a:t>
            </a:r>
            <a:endParaRPr kumimoji="1" lang="ja-JP" altLang="en-US" sz="3200" dirty="0"/>
          </a:p>
        </p:txBody>
      </p:sp>
      <p:sp>
        <p:nvSpPr>
          <p:cNvPr id="6" name="テキスト ボックス 5"/>
          <p:cNvSpPr txBox="1"/>
          <p:nvPr/>
        </p:nvSpPr>
        <p:spPr>
          <a:xfrm>
            <a:off x="1259632" y="3789040"/>
            <a:ext cx="5976664" cy="1569660"/>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400" dirty="0" smtClean="0"/>
              <a:t>Analyzer ID, </a:t>
            </a:r>
            <a:r>
              <a:rPr lang="en-US" altLang="ja-JP" sz="2400" dirty="0" smtClean="0"/>
              <a:t>Detector</a:t>
            </a:r>
            <a:r>
              <a:rPr kumimoji="1" lang="ja-JP" altLang="en-US" sz="2400" dirty="0" smtClean="0"/>
              <a:t> </a:t>
            </a:r>
            <a:r>
              <a:rPr kumimoji="1" lang="en-US" altLang="ja-JP" sz="2400" dirty="0" smtClean="0"/>
              <a:t>ID, </a:t>
            </a:r>
            <a:r>
              <a:rPr lang="en-US" altLang="ja-JP" sz="2400" dirty="0" smtClean="0"/>
              <a:t>Valuable</a:t>
            </a:r>
            <a:r>
              <a:rPr kumimoji="1" lang="ja-JP" altLang="en-US" sz="2400" dirty="0" smtClean="0"/>
              <a:t> </a:t>
            </a:r>
            <a:r>
              <a:rPr kumimoji="1" lang="en-US" altLang="ja-JP" sz="2400" dirty="0" smtClean="0"/>
              <a:t>ID</a:t>
            </a:r>
          </a:p>
          <a:p>
            <a:pPr marL="342900" indent="-342900">
              <a:buFont typeface="Arial" panose="020B0604020202020204" pitchFamily="34" charset="0"/>
              <a:buChar char="•"/>
            </a:pPr>
            <a:r>
              <a:rPr lang="en-US" altLang="ja-JP" sz="2400" dirty="0" smtClean="0"/>
              <a:t>Structure of </a:t>
            </a:r>
            <a:r>
              <a:rPr lang="en-US" altLang="ja-JP" sz="2400" dirty="0" err="1" smtClean="0"/>
              <a:t>anafile</a:t>
            </a:r>
            <a:endParaRPr lang="en-US" altLang="ja-JP" sz="2400" dirty="0" smtClean="0"/>
          </a:p>
          <a:p>
            <a:pPr marL="342900" indent="-342900">
              <a:buFont typeface="Arial" panose="020B0604020202020204" pitchFamily="34" charset="0"/>
              <a:buChar char="•"/>
            </a:pPr>
            <a:r>
              <a:rPr lang="en-US" altLang="ja-JP" sz="2400" dirty="0" smtClean="0"/>
              <a:t>Definition of gate</a:t>
            </a:r>
          </a:p>
          <a:p>
            <a:pPr marL="342900" indent="-342900">
              <a:buFont typeface="Arial" panose="020B0604020202020204" pitchFamily="34" charset="0"/>
              <a:buChar char="•"/>
            </a:pPr>
            <a:r>
              <a:rPr lang="en-US" altLang="ja-JP" sz="2400" dirty="0" smtClean="0"/>
              <a:t>How to define histograms</a:t>
            </a:r>
          </a:p>
        </p:txBody>
      </p:sp>
      <p:sp>
        <p:nvSpPr>
          <p:cNvPr id="7" name="テキスト ボックス 6"/>
          <p:cNvSpPr txBox="1"/>
          <p:nvPr/>
        </p:nvSpPr>
        <p:spPr>
          <a:xfrm>
            <a:off x="1295636" y="2204864"/>
            <a:ext cx="5292588" cy="830997"/>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err="1" smtClean="0"/>
              <a:t>analogin</a:t>
            </a:r>
            <a:r>
              <a:rPr lang="en-US" altLang="ja-JP" sz="2400" dirty="0" smtClean="0"/>
              <a:t>, </a:t>
            </a:r>
            <a:r>
              <a:rPr lang="en-US" altLang="ja-JP" sz="2400" dirty="0" err="1" smtClean="0"/>
              <a:t>anapaw</a:t>
            </a:r>
            <a:r>
              <a:rPr lang="en-US" altLang="ja-JP" sz="2400" dirty="0" smtClean="0"/>
              <a:t>, a/l, book, start, </a:t>
            </a:r>
            <a:r>
              <a:rPr lang="en-US" altLang="ja-JP" sz="2400" dirty="0" err="1" smtClean="0"/>
              <a:t>hst</a:t>
            </a:r>
            <a:endParaRPr kumimoji="1" lang="en-US" altLang="ja-JP" sz="2400" dirty="0" smtClean="0"/>
          </a:p>
          <a:p>
            <a:pPr marL="342900" indent="-342900">
              <a:buFont typeface="Arial" panose="020B0604020202020204" pitchFamily="34" charset="0"/>
              <a:buChar char="•"/>
            </a:pPr>
            <a:r>
              <a:rPr lang="en-US" altLang="ja-JP" sz="2400" dirty="0" smtClean="0"/>
              <a:t>reference to command</a:t>
            </a:r>
            <a:endParaRPr kumimoji="1" lang="ja-JP" altLang="en-US" sz="2400" dirty="0"/>
          </a:p>
        </p:txBody>
      </p:sp>
      <p:sp>
        <p:nvSpPr>
          <p:cNvPr id="4" name="テキスト ボックス 3"/>
          <p:cNvSpPr txBox="1"/>
          <p:nvPr/>
        </p:nvSpPr>
        <p:spPr>
          <a:xfrm>
            <a:off x="467544" y="5373216"/>
            <a:ext cx="7200800" cy="584775"/>
          </a:xfrm>
          <a:prstGeom prst="rect">
            <a:avLst/>
          </a:prstGeom>
          <a:noFill/>
        </p:spPr>
        <p:txBody>
          <a:bodyPr wrap="square" rtlCol="0">
            <a:spAutoFit/>
          </a:bodyPr>
          <a:lstStyle/>
          <a:p>
            <a:pPr marL="457200" indent="-457200">
              <a:buFont typeface="Wingdings" panose="05000000000000000000" pitchFamily="2" charset="2"/>
              <a:buChar char="l"/>
            </a:pPr>
            <a:r>
              <a:rPr lang="en-US" altLang="ja-JP" sz="3200" dirty="0" smtClean="0"/>
              <a:t>Valuables in source codes</a:t>
            </a:r>
            <a:endParaRPr kumimoji="1" lang="ja-JP" altLang="en-US" sz="3200" dirty="0"/>
          </a:p>
        </p:txBody>
      </p:sp>
      <p:sp>
        <p:nvSpPr>
          <p:cNvPr id="9" name="テキスト ボックス 8"/>
          <p:cNvSpPr txBox="1"/>
          <p:nvPr/>
        </p:nvSpPr>
        <p:spPr>
          <a:xfrm>
            <a:off x="1259632" y="5957991"/>
            <a:ext cx="7056784" cy="461665"/>
          </a:xfrm>
          <a:prstGeom prst="rect">
            <a:avLst/>
          </a:prstGeom>
          <a:noFill/>
        </p:spPr>
        <p:txBody>
          <a:bodyPr wrap="square" rtlCol="0">
            <a:spAutoFit/>
          </a:bodyPr>
          <a:lstStyle/>
          <a:p>
            <a:pPr marL="285750" indent="-285750">
              <a:buFont typeface="Arial" panose="020B0604020202020204" pitchFamily="34" charset="0"/>
              <a:buChar char="•"/>
            </a:pPr>
            <a:r>
              <a:rPr lang="en-US" altLang="ja-JP" sz="2400" dirty="0" smtClean="0"/>
              <a:t>How to look up valuables among source codes</a:t>
            </a:r>
            <a:endParaRPr kumimoji="1" lang="ja-JP" altLang="en-US" sz="2400" dirty="0"/>
          </a:p>
        </p:txBody>
      </p:sp>
    </p:spTree>
    <p:extLst>
      <p:ext uri="{BB962C8B-B14F-4D97-AF65-F5344CB8AC3E}">
        <p14:creationId xmlns:p14="http://schemas.microsoft.com/office/powerpoint/2010/main" val="2210881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268760"/>
            <a:ext cx="8229600" cy="4525963"/>
          </a:xfrm>
        </p:spPr>
        <p:txBody>
          <a:bodyPr>
            <a:normAutofit/>
          </a:bodyPr>
          <a:lstStyle/>
          <a:p>
            <a:pPr marL="0" indent="0">
              <a:buNone/>
            </a:pPr>
            <a:r>
              <a:rPr lang="en-US" altLang="ja-JP" dirty="0" smtClean="0"/>
              <a:t>If you learn to calculate physical quantities with the source codes, define histograms with the </a:t>
            </a:r>
            <a:r>
              <a:rPr lang="en-US" altLang="ja-JP" dirty="0" err="1" smtClean="0"/>
              <a:t>anafiles</a:t>
            </a:r>
            <a:r>
              <a:rPr lang="en-US" altLang="ja-JP" dirty="0" smtClean="0"/>
              <a:t> and conduct </a:t>
            </a:r>
            <a:r>
              <a:rPr lang="en-US" altLang="ja-JP" dirty="0" err="1" smtClean="0"/>
              <a:t>Anapaw</a:t>
            </a:r>
            <a:r>
              <a:rPr lang="en-US" altLang="ja-JP" dirty="0" smtClean="0"/>
              <a:t> with CLI, you finish obtaining the skills to analyze with </a:t>
            </a:r>
            <a:r>
              <a:rPr lang="en-US" altLang="ja-JP" dirty="0" err="1" smtClean="0"/>
              <a:t>Anapaw</a:t>
            </a:r>
            <a:r>
              <a:rPr lang="en-US" altLang="ja-JP" dirty="0" smtClean="0"/>
              <a:t>.</a:t>
            </a:r>
          </a:p>
          <a:p>
            <a:pPr marL="0" indent="0">
              <a:buNone/>
            </a:pPr>
            <a:r>
              <a:rPr lang="en-US" altLang="ja-JP" dirty="0" smtClean="0"/>
              <a:t>You can get better at using </a:t>
            </a:r>
            <a:r>
              <a:rPr lang="en-US" altLang="ja-JP" dirty="0" err="1" smtClean="0"/>
              <a:t>Anapaw</a:t>
            </a:r>
            <a:r>
              <a:rPr lang="en-US" altLang="ja-JP" dirty="0" smtClean="0"/>
              <a:t> by analyzing actual data with considering by yourself, looking up ambiguous points and remembering those. </a:t>
            </a:r>
            <a:endParaRPr lang="en-US" altLang="ja-JP" dirty="0"/>
          </a:p>
          <a:p>
            <a:pPr marL="0" indent="0">
              <a:buNone/>
            </a:pP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3002733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Reference for </a:t>
            </a:r>
            <a:r>
              <a:rPr lang="en-US" altLang="ja-JP" dirty="0" err="1" smtClean="0"/>
              <a:t>Anapaw</a:t>
            </a:r>
            <a:r>
              <a:rPr lang="en-US" altLang="ja-JP" dirty="0"/>
              <a:t> </a:t>
            </a:r>
            <a:r>
              <a:rPr lang="en-US" altLang="ja-JP" dirty="0" smtClean="0"/>
              <a:t>installation</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kumimoji="1" lang="en-US" altLang="ja-JP" dirty="0" err="1" smtClean="0"/>
              <a:t>Daid</a:t>
            </a:r>
            <a:r>
              <a:rPr kumimoji="1" lang="en-US" altLang="ja-JP" dirty="0" smtClean="0"/>
              <a:t> </a:t>
            </a:r>
            <a:r>
              <a:rPr kumimoji="1" lang="en-US" altLang="ja-JP" dirty="0" err="1" smtClean="0"/>
              <a:t>Kahl</a:t>
            </a:r>
            <a:r>
              <a:rPr lang="en-US" altLang="ja-JP" dirty="0" smtClean="0"/>
              <a:t>, who belonged to CRIB group made a Web site for </a:t>
            </a:r>
            <a:r>
              <a:rPr lang="en-US" altLang="ja-JP" dirty="0" err="1" smtClean="0"/>
              <a:t>Anapaw</a:t>
            </a:r>
            <a:r>
              <a:rPr lang="en-US" altLang="ja-JP" dirty="0" smtClean="0"/>
              <a:t> installation.</a:t>
            </a:r>
            <a:endParaRPr kumimoji="1" lang="en-US" altLang="ja-JP" dirty="0" smtClean="0"/>
          </a:p>
          <a:p>
            <a:pPr marL="0" indent="0">
              <a:buNone/>
            </a:pPr>
            <a:r>
              <a:rPr lang="en-US" altLang="ja-JP" dirty="0" smtClean="0"/>
              <a:t>http</a:t>
            </a:r>
            <a:r>
              <a:rPr lang="en-US" altLang="ja-JP" dirty="0"/>
              <a:t>://www.cns.s.u-tokyo.ac.jp/~</a:t>
            </a:r>
            <a:r>
              <a:rPr lang="en-US" altLang="ja-JP" dirty="0" smtClean="0"/>
              <a:t>daid/physix/anapaw.html</a:t>
            </a:r>
          </a:p>
          <a:p>
            <a:pPr marL="0" indent="0">
              <a:buNone/>
            </a:pPr>
            <a:endParaRPr kumimoji="1" lang="en-US" altLang="ja-JP" dirty="0" smtClean="0"/>
          </a:p>
          <a:p>
            <a:pPr marL="0" indent="0">
              <a:buNone/>
            </a:pPr>
            <a:r>
              <a:rPr lang="en-US" altLang="ja-JP" dirty="0" smtClean="0"/>
              <a:t>I put an installation manual which was made by </a:t>
            </a:r>
            <a:r>
              <a:rPr lang="en-US" altLang="ja-JP" dirty="0" err="1" smtClean="0"/>
              <a:t>Dahee</a:t>
            </a:r>
            <a:r>
              <a:rPr lang="en-US" altLang="ja-JP" dirty="0" smtClean="0"/>
              <a:t>, who performed an experiment by CRIB in the directory including this manual.</a:t>
            </a:r>
            <a:endParaRPr kumimoji="1" lang="en-US" altLang="ja-JP" dirty="0" smtClean="0"/>
          </a:p>
          <a:p>
            <a:pPr marL="0" indent="0">
              <a:buNone/>
            </a:pPr>
            <a:endParaRPr lang="en-US" altLang="ja-JP" dirty="0" smtClean="0"/>
          </a:p>
          <a:p>
            <a:pPr marL="0" indent="0">
              <a:buNone/>
            </a:pPr>
            <a:r>
              <a:rPr lang="en-US" altLang="ja-JP" dirty="0" smtClean="0"/>
              <a:t>I almost succeed in installing </a:t>
            </a:r>
            <a:r>
              <a:rPr lang="en-US" altLang="ja-JP" dirty="0" err="1" smtClean="0"/>
              <a:t>Anapaw</a:t>
            </a:r>
            <a:r>
              <a:rPr lang="en-US" altLang="ja-JP" dirty="0"/>
              <a:t> </a:t>
            </a:r>
            <a:r>
              <a:rPr lang="en-US" altLang="ja-JP" dirty="0" smtClean="0"/>
              <a:t>in </a:t>
            </a:r>
            <a:r>
              <a:rPr lang="en-US" altLang="ja-JP" dirty="0" err="1" smtClean="0"/>
              <a:t>Dahee’s</a:t>
            </a:r>
            <a:r>
              <a:rPr lang="en-US" altLang="ja-JP" dirty="0" smtClean="0"/>
              <a:t> way, but there are still some bags in a font and </a:t>
            </a:r>
            <a:r>
              <a:rPr lang="en-US" altLang="ja-JP" dirty="0" err="1" smtClean="0"/>
              <a:t>hcut</a:t>
            </a:r>
            <a:r>
              <a:rPr lang="en-US" altLang="ja-JP" dirty="0" smtClean="0"/>
              <a:t>.</a:t>
            </a:r>
          </a:p>
          <a:p>
            <a:pPr marL="0" indent="0">
              <a:buNone/>
            </a:pPr>
            <a:r>
              <a:rPr lang="en-US" altLang="ja-JP" dirty="0" smtClean="0"/>
              <a:t>If you succeed in </a:t>
            </a:r>
            <a:r>
              <a:rPr lang="en-US" altLang="ja-JP" dirty="0" err="1" smtClean="0"/>
              <a:t>modyfing</a:t>
            </a:r>
            <a:r>
              <a:rPr lang="en-US" altLang="ja-JP" dirty="0" smtClean="0"/>
              <a:t> bags, please write the way in this </a:t>
            </a:r>
            <a:r>
              <a:rPr lang="en-US" altLang="ja-JP" smtClean="0"/>
              <a:t>manual.</a:t>
            </a:r>
            <a:endParaRPr lang="en-US" altLang="ja-JP" dirty="0" smtClean="0"/>
          </a:p>
        </p:txBody>
      </p:sp>
    </p:spTree>
    <p:extLst>
      <p:ext uri="{BB962C8B-B14F-4D97-AF65-F5344CB8AC3E}">
        <p14:creationId xmlns:p14="http://schemas.microsoft.com/office/powerpoint/2010/main" val="45137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99392"/>
            <a:ext cx="9144000" cy="1143000"/>
          </a:xfrm>
        </p:spPr>
        <p:txBody>
          <a:bodyPr>
            <a:noAutofit/>
          </a:bodyPr>
          <a:lstStyle/>
          <a:p>
            <a:r>
              <a:rPr lang="en-US" altLang="ja-JP" sz="4000" dirty="0" smtClean="0">
                <a:solidFill>
                  <a:schemeClr val="tx2">
                    <a:lumMod val="75000"/>
                  </a:schemeClr>
                </a:solidFill>
              </a:rPr>
              <a:t>How to conduct in CLI to obtain histograms </a:t>
            </a:r>
            <a:endParaRPr kumimoji="1" lang="ja-JP" altLang="en-US" sz="4000" dirty="0">
              <a:solidFill>
                <a:schemeClr val="tx2">
                  <a:lumMod val="75000"/>
                </a:schemeClr>
              </a:solidFill>
            </a:endParaRPr>
          </a:p>
        </p:txBody>
      </p:sp>
      <p:sp>
        <p:nvSpPr>
          <p:cNvPr id="3" name="コンテンツ プレースホルダー 2"/>
          <p:cNvSpPr>
            <a:spLocks noGrp="1"/>
          </p:cNvSpPr>
          <p:nvPr>
            <p:ph idx="1"/>
          </p:nvPr>
        </p:nvSpPr>
        <p:spPr>
          <a:xfrm>
            <a:off x="237392" y="4461550"/>
            <a:ext cx="8716491" cy="808931"/>
          </a:xfrm>
        </p:spPr>
        <p:txBody>
          <a:bodyPr>
            <a:normAutofit fontScale="85000" lnSpcReduction="10000"/>
          </a:bodyPr>
          <a:lstStyle/>
          <a:p>
            <a:pPr marL="0" indent="0">
              <a:buNone/>
            </a:pPr>
            <a:r>
              <a:rPr kumimoji="1" lang="en-US" altLang="ja-JP" dirty="0" smtClean="0"/>
              <a:t>Input “</a:t>
            </a:r>
            <a:r>
              <a:rPr kumimoji="1" lang="en-US" altLang="ja-JP" dirty="0" err="1" smtClean="0"/>
              <a:t>analogin</a:t>
            </a:r>
            <a:r>
              <a:rPr lang="en-US" altLang="ja-JP" dirty="0" smtClean="0"/>
              <a:t>” from the terminal of analys2 (PC </a:t>
            </a:r>
            <a:r>
              <a:rPr lang="en-US" altLang="ja-JP" dirty="0"/>
              <a:t> </a:t>
            </a:r>
            <a:r>
              <a:rPr lang="en-US" altLang="ja-JP" dirty="0" smtClean="0"/>
              <a:t>in CRIB).</a:t>
            </a:r>
            <a:endParaRPr kumimoji="1" lang="ja-JP" altLang="en-US" dirty="0"/>
          </a:p>
        </p:txBody>
      </p:sp>
      <p:pic>
        <p:nvPicPr>
          <p:cNvPr id="1026" name="Picture 2" descr="C:\Text_anapaw\Command_analog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08" y="3140968"/>
            <a:ext cx="8437562" cy="904875"/>
          </a:xfrm>
          <a:prstGeom prst="rect">
            <a:avLst/>
          </a:prstGeom>
          <a:noFill/>
          <a:extLst>
            <a:ext uri="{909E8E84-426E-40DD-AFC4-6F175D3DCCD1}">
              <a14:hiddenFill xmlns:a14="http://schemas.microsoft.com/office/drawing/2010/main">
                <a:solidFill>
                  <a:srgbClr val="FFFFFF"/>
                </a:solidFill>
              </a14:hiddenFill>
            </a:ext>
          </a:extLst>
        </p:spPr>
      </p:pic>
      <p:sp>
        <p:nvSpPr>
          <p:cNvPr id="5" name="対角する 2 つの角を丸めた四角形 4"/>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2843808" y="3894088"/>
            <a:ext cx="9361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95536" y="1844824"/>
            <a:ext cx="8293546" cy="523220"/>
          </a:xfrm>
          <a:prstGeom prst="rect">
            <a:avLst/>
          </a:prstGeom>
          <a:noFill/>
        </p:spPr>
        <p:txBody>
          <a:bodyPr wrap="square" rtlCol="0">
            <a:spAutoFit/>
          </a:bodyPr>
          <a:lstStyle/>
          <a:p>
            <a:r>
              <a:rPr kumimoji="1" lang="en-US" altLang="ja-JP" sz="2800" dirty="0" smtClean="0"/>
              <a:t>First of all, I explain how to enter </a:t>
            </a:r>
            <a:r>
              <a:rPr lang="en-US" altLang="ja-JP" sz="2800" dirty="0" smtClean="0"/>
              <a:t>the system of ANAPAW.</a:t>
            </a:r>
            <a:endParaRPr kumimoji="1" lang="ja-JP" altLang="en-US" sz="2800" dirty="0"/>
          </a:p>
        </p:txBody>
      </p:sp>
      <p:sp>
        <p:nvSpPr>
          <p:cNvPr id="7" name="テキスト ボックス 6"/>
          <p:cNvSpPr txBox="1"/>
          <p:nvPr/>
        </p:nvSpPr>
        <p:spPr>
          <a:xfrm>
            <a:off x="3695724" y="4092218"/>
            <a:ext cx="2532460" cy="369332"/>
          </a:xfrm>
          <a:prstGeom prst="rect">
            <a:avLst/>
          </a:prstGeom>
          <a:noFill/>
        </p:spPr>
        <p:txBody>
          <a:bodyPr wrap="square" rtlCol="0">
            <a:spAutoFit/>
          </a:bodyPr>
          <a:lstStyle/>
          <a:p>
            <a:r>
              <a:rPr lang="en-US" altLang="ja-JP" b="1" dirty="0"/>
              <a:t>A</a:t>
            </a:r>
            <a:r>
              <a:rPr lang="en-US" altLang="ja-JP" b="1" dirty="0" smtClean="0"/>
              <a:t> part of my terminal</a:t>
            </a:r>
            <a:endParaRPr kumimoji="1" lang="ja-JP" altLang="en-US" b="1" dirty="0"/>
          </a:p>
        </p:txBody>
      </p:sp>
    </p:spTree>
    <p:extLst>
      <p:ext uri="{BB962C8B-B14F-4D97-AF65-F5344CB8AC3E}">
        <p14:creationId xmlns:p14="http://schemas.microsoft.com/office/powerpoint/2010/main" val="3976081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Text_anapaw\Command_After_analog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34990"/>
            <a:ext cx="5508104" cy="533497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111972" y="1916832"/>
            <a:ext cx="2852516" cy="2246769"/>
          </a:xfrm>
          <a:prstGeom prst="rect">
            <a:avLst/>
          </a:prstGeom>
          <a:noFill/>
        </p:spPr>
        <p:txBody>
          <a:bodyPr wrap="square" rtlCol="0">
            <a:spAutoFit/>
          </a:bodyPr>
          <a:lstStyle/>
          <a:p>
            <a:r>
              <a:rPr kumimoji="1" lang="en-US" altLang="ja-JP" sz="2800" dirty="0" smtClean="0"/>
              <a:t>You can enter into a directory which includes the system of ANAPAW.</a:t>
            </a:r>
            <a:endParaRPr kumimoji="1" lang="ja-JP" altLang="en-US" sz="2800" dirty="0"/>
          </a:p>
        </p:txBody>
      </p:sp>
      <p:sp>
        <p:nvSpPr>
          <p:cNvPr id="7" name="対角する 2 つの角を丸めた四角形 6"/>
          <p:cNvSpPr/>
          <p:nvPr/>
        </p:nvSpPr>
        <p:spPr>
          <a:xfrm>
            <a:off x="395536" y="92176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937672" y="6200636"/>
            <a:ext cx="2162720" cy="646331"/>
          </a:xfrm>
          <a:prstGeom prst="rect">
            <a:avLst/>
          </a:prstGeom>
          <a:noFill/>
        </p:spPr>
        <p:txBody>
          <a:bodyPr wrap="square" rtlCol="0">
            <a:spAutoFit/>
          </a:bodyPr>
          <a:lstStyle/>
          <a:p>
            <a:r>
              <a:rPr lang="en-US" altLang="ja-JP" b="1" dirty="0" smtClean="0"/>
              <a:t>A part of my terminal</a:t>
            </a:r>
            <a:endParaRPr kumimoji="1" lang="ja-JP" altLang="en-US" b="1" dirty="0"/>
          </a:p>
        </p:txBody>
      </p:sp>
      <p:sp>
        <p:nvSpPr>
          <p:cNvPr id="8" name="タイトル 1"/>
          <p:cNvSpPr txBox="1">
            <a:spLocks/>
          </p:cNvSpPr>
          <p:nvPr/>
        </p:nvSpPr>
        <p:spPr>
          <a:xfrm>
            <a:off x="0" y="-9939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smtClean="0">
                <a:solidFill>
                  <a:schemeClr val="tx2">
                    <a:lumMod val="75000"/>
                  </a:schemeClr>
                </a:solidFill>
              </a:rPr>
              <a:t>How to conduct in CLI to obtain histograms </a:t>
            </a:r>
            <a:endParaRPr lang="ja-JP" altLang="en-US" sz="4000" dirty="0">
              <a:solidFill>
                <a:schemeClr val="tx2">
                  <a:lumMod val="75000"/>
                </a:schemeClr>
              </a:solidFill>
            </a:endParaRPr>
          </a:p>
        </p:txBody>
      </p:sp>
    </p:spTree>
    <p:extLst>
      <p:ext uri="{BB962C8B-B14F-4D97-AF65-F5344CB8AC3E}">
        <p14:creationId xmlns:p14="http://schemas.microsoft.com/office/powerpoint/2010/main" val="2050106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196752"/>
            <a:ext cx="9361040" cy="1143000"/>
          </a:xfrm>
        </p:spPr>
        <p:txBody>
          <a:bodyPr>
            <a:normAutofit/>
          </a:bodyPr>
          <a:lstStyle/>
          <a:p>
            <a:pPr algn="l"/>
            <a:r>
              <a:rPr lang="en-US" altLang="ja-JP" sz="3200" b="1" dirty="0" smtClean="0"/>
              <a:t>Directories you should focus on</a:t>
            </a:r>
            <a:endParaRPr kumimoji="1" lang="ja-JP" altLang="en-US" sz="3200" b="1" dirty="0"/>
          </a:p>
        </p:txBody>
      </p:sp>
      <p:sp>
        <p:nvSpPr>
          <p:cNvPr id="3" name="コンテンツ プレースホルダー 2"/>
          <p:cNvSpPr>
            <a:spLocks noGrp="1"/>
          </p:cNvSpPr>
          <p:nvPr>
            <p:ph idx="1"/>
          </p:nvPr>
        </p:nvSpPr>
        <p:spPr>
          <a:xfrm>
            <a:off x="467544" y="2204864"/>
            <a:ext cx="8229600" cy="4525963"/>
          </a:xfrm>
        </p:spPr>
        <p:txBody>
          <a:bodyPr>
            <a:normAutofit/>
          </a:bodyPr>
          <a:lstStyle/>
          <a:p>
            <a:pPr marL="0" indent="0">
              <a:buNone/>
            </a:pPr>
            <a:r>
              <a:rPr lang="en-US" altLang="ja-JP" sz="2800" dirty="0" smtClean="0"/>
              <a:t>Input “ls”. Then files and directories in ANAPAW show up.</a:t>
            </a:r>
          </a:p>
          <a:p>
            <a:pPr marL="0" indent="0">
              <a:buNone/>
            </a:pPr>
            <a:r>
              <a:rPr lang="en-US" altLang="ja-JP" sz="2800" dirty="0" smtClean="0"/>
              <a:t>Beginners should focus on the directories as bellow.</a:t>
            </a:r>
          </a:p>
          <a:p>
            <a:r>
              <a:rPr lang="en-US" altLang="ja-JP" sz="2800" b="1" dirty="0" err="1" smtClean="0"/>
              <a:t>r</a:t>
            </a:r>
            <a:r>
              <a:rPr kumimoji="1" lang="en-US" altLang="ja-JP" sz="2800" b="1" dirty="0" err="1" smtClean="0"/>
              <a:t>df</a:t>
            </a:r>
            <a:r>
              <a:rPr kumimoji="1" lang="en-US" altLang="ja-JP" sz="2800" dirty="0" smtClean="0"/>
              <a:t>…Raw data of an experiment are included.</a:t>
            </a:r>
          </a:p>
          <a:p>
            <a:r>
              <a:rPr lang="en-US" altLang="ja-JP" sz="2800" b="1" dirty="0" err="1" smtClean="0"/>
              <a:t>ana</a:t>
            </a:r>
            <a:r>
              <a:rPr lang="en-US" altLang="ja-JP" sz="2800" dirty="0" smtClean="0"/>
              <a:t>…”</a:t>
            </a:r>
            <a:r>
              <a:rPr lang="en-US" altLang="ja-JP" sz="2800" dirty="0" err="1" smtClean="0"/>
              <a:t>anafile</a:t>
            </a:r>
            <a:r>
              <a:rPr lang="en-US" altLang="ja-JP" sz="2800" dirty="0" smtClean="0"/>
              <a:t>” is </a:t>
            </a:r>
            <a:r>
              <a:rPr lang="en-US" altLang="ja-JP" sz="2800" dirty="0" err="1" smtClean="0"/>
              <a:t>icluded</a:t>
            </a:r>
            <a:r>
              <a:rPr lang="en-US" altLang="ja-JP" sz="2800" dirty="0" smtClean="0"/>
              <a:t>. Definition of histograms is performed by </a:t>
            </a:r>
            <a:r>
              <a:rPr lang="en-US" altLang="ja-JP" sz="2800" dirty="0" err="1" smtClean="0"/>
              <a:t>anafile</a:t>
            </a:r>
            <a:r>
              <a:rPr lang="en-US" altLang="ja-JP" sz="2800" dirty="0" smtClean="0"/>
              <a:t>.</a:t>
            </a:r>
          </a:p>
          <a:p>
            <a:r>
              <a:rPr lang="en-US" altLang="ja-JP" sz="2800" b="1" dirty="0" err="1" smtClean="0"/>
              <a:t>s</a:t>
            </a:r>
            <a:r>
              <a:rPr kumimoji="1" lang="en-US" altLang="ja-JP" sz="2800" b="1" dirty="0" err="1" smtClean="0"/>
              <a:t>rc</a:t>
            </a:r>
            <a:r>
              <a:rPr kumimoji="1" lang="en-US" altLang="ja-JP" sz="2800" dirty="0" smtClean="0"/>
              <a:t>…source codes are included. Calculation of physical quantities such as channel, energy and time is performed with the source code.</a:t>
            </a:r>
            <a:endParaRPr kumimoji="1" lang="ja-JP" altLang="en-US" sz="2800" dirty="0"/>
          </a:p>
        </p:txBody>
      </p:sp>
      <p:sp>
        <p:nvSpPr>
          <p:cNvPr id="5" name="対角する 2 つの角を丸めた四角形 4"/>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p:cNvSpPr txBox="1">
            <a:spLocks/>
          </p:cNvSpPr>
          <p:nvPr/>
        </p:nvSpPr>
        <p:spPr>
          <a:xfrm>
            <a:off x="0" y="-9939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smtClean="0">
                <a:solidFill>
                  <a:schemeClr val="tx2">
                    <a:lumMod val="75000"/>
                  </a:schemeClr>
                </a:solidFill>
              </a:rPr>
              <a:t>How to conduct in CLI to obtain histograms </a:t>
            </a:r>
            <a:endParaRPr lang="ja-JP" altLang="en-US" sz="4000" dirty="0">
              <a:solidFill>
                <a:schemeClr val="tx2">
                  <a:lumMod val="75000"/>
                </a:schemeClr>
              </a:solidFill>
            </a:endParaRPr>
          </a:p>
        </p:txBody>
      </p:sp>
    </p:spTree>
    <p:extLst>
      <p:ext uri="{BB962C8B-B14F-4D97-AF65-F5344CB8AC3E}">
        <p14:creationId xmlns:p14="http://schemas.microsoft.com/office/powerpoint/2010/main" val="13713837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Text_anapaw\Command_anap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51" y="2780928"/>
            <a:ext cx="8447088" cy="20288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07504" y="1844824"/>
            <a:ext cx="8581578" cy="830997"/>
          </a:xfrm>
          <a:prstGeom prst="rect">
            <a:avLst/>
          </a:prstGeom>
          <a:noFill/>
        </p:spPr>
        <p:txBody>
          <a:bodyPr wrap="square" rtlCol="0">
            <a:spAutoFit/>
          </a:bodyPr>
          <a:lstStyle/>
          <a:p>
            <a:r>
              <a:rPr lang="en-US" altLang="ja-JP" sz="2400" dirty="0" smtClean="0"/>
              <a:t>After that, input “</a:t>
            </a:r>
            <a:r>
              <a:rPr lang="en-US" altLang="ja-JP" sz="2400" dirty="0" err="1" smtClean="0"/>
              <a:t>anapaw</a:t>
            </a:r>
            <a:r>
              <a:rPr lang="en-US" altLang="ja-JP" sz="2400" dirty="0" smtClean="0"/>
              <a:t>”. Your terminal becomes a state like the </a:t>
            </a:r>
            <a:r>
              <a:rPr lang="en-US" altLang="ja-JP" sz="2400" dirty="0" err="1" smtClean="0"/>
              <a:t>pictute</a:t>
            </a:r>
            <a:r>
              <a:rPr lang="en-US" altLang="ja-JP" sz="2400" dirty="0" smtClean="0"/>
              <a:t> bellow.</a:t>
            </a:r>
            <a:endParaRPr kumimoji="1" lang="ja-JP" altLang="en-US" sz="2400" dirty="0"/>
          </a:p>
        </p:txBody>
      </p:sp>
      <p:sp>
        <p:nvSpPr>
          <p:cNvPr id="5" name="テキスト ボックス 4"/>
          <p:cNvSpPr txBox="1"/>
          <p:nvPr/>
        </p:nvSpPr>
        <p:spPr>
          <a:xfrm>
            <a:off x="137468" y="5163015"/>
            <a:ext cx="5184576" cy="461665"/>
          </a:xfrm>
          <a:prstGeom prst="rect">
            <a:avLst/>
          </a:prstGeom>
          <a:noFill/>
        </p:spPr>
        <p:txBody>
          <a:bodyPr wrap="square" rtlCol="0">
            <a:spAutoFit/>
          </a:bodyPr>
          <a:lstStyle/>
          <a:p>
            <a:r>
              <a:rPr lang="en-US" altLang="ja-JP" sz="2400" dirty="0" smtClean="0"/>
              <a:t>Push your enter key.</a:t>
            </a:r>
            <a:endParaRPr kumimoji="1" lang="ja-JP" altLang="en-US" sz="2400" dirty="0"/>
          </a:p>
        </p:txBody>
      </p:sp>
      <p:sp>
        <p:nvSpPr>
          <p:cNvPr id="6" name="対角する 2 つの角を丸めた四角形 5"/>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a:off x="4716016" y="3068960"/>
            <a:ext cx="60602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846330" y="4826303"/>
            <a:ext cx="2453862" cy="369332"/>
          </a:xfrm>
          <a:prstGeom prst="rect">
            <a:avLst/>
          </a:prstGeom>
          <a:noFill/>
        </p:spPr>
        <p:txBody>
          <a:bodyPr wrap="square" rtlCol="0">
            <a:spAutoFit/>
          </a:bodyPr>
          <a:lstStyle/>
          <a:p>
            <a:r>
              <a:rPr lang="en-US" altLang="ja-JP" b="1" dirty="0" smtClean="0"/>
              <a:t>A part of my terminal</a:t>
            </a:r>
            <a:endParaRPr kumimoji="1" lang="ja-JP" altLang="en-US" b="1" dirty="0"/>
          </a:p>
        </p:txBody>
      </p:sp>
      <p:sp>
        <p:nvSpPr>
          <p:cNvPr id="12" name="タイトル 1"/>
          <p:cNvSpPr txBox="1">
            <a:spLocks/>
          </p:cNvSpPr>
          <p:nvPr/>
        </p:nvSpPr>
        <p:spPr>
          <a:xfrm>
            <a:off x="0" y="-9939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smtClean="0">
                <a:solidFill>
                  <a:schemeClr val="tx2">
                    <a:lumMod val="75000"/>
                  </a:schemeClr>
                </a:solidFill>
              </a:rPr>
              <a:t>How to conduct in CLI to obtain histograms </a:t>
            </a:r>
            <a:endParaRPr lang="ja-JP" altLang="en-US" sz="4000" dirty="0">
              <a:solidFill>
                <a:schemeClr val="tx2">
                  <a:lumMod val="75000"/>
                </a:schemeClr>
              </a:solidFill>
            </a:endParaRPr>
          </a:p>
        </p:txBody>
      </p:sp>
    </p:spTree>
    <p:extLst>
      <p:ext uri="{BB962C8B-B14F-4D97-AF65-F5344CB8AC3E}">
        <p14:creationId xmlns:p14="http://schemas.microsoft.com/office/powerpoint/2010/main" val="1819302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Text_anapaw\Command_After_anap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 y="1315997"/>
            <a:ext cx="4709937" cy="5117458"/>
          </a:xfrm>
          <a:prstGeom prst="rect">
            <a:avLst/>
          </a:prstGeom>
          <a:noFill/>
          <a:extLst>
            <a:ext uri="{909E8E84-426E-40DD-AFC4-6F175D3DCCD1}">
              <a14:hiddenFill xmlns:a14="http://schemas.microsoft.com/office/drawing/2010/main">
                <a:solidFill>
                  <a:srgbClr val="FFFFFF"/>
                </a:solidFill>
              </a14:hiddenFill>
            </a:ext>
          </a:extLst>
        </p:spPr>
      </p:pic>
      <p:sp>
        <p:nvSpPr>
          <p:cNvPr id="4" name="右矢印 3"/>
          <p:cNvSpPr/>
          <p:nvPr/>
        </p:nvSpPr>
        <p:spPr>
          <a:xfrm rot="8963037">
            <a:off x="4556099" y="2973725"/>
            <a:ext cx="129614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892924" y="2503639"/>
            <a:ext cx="3240360" cy="2308324"/>
          </a:xfrm>
          <a:prstGeom prst="rect">
            <a:avLst/>
          </a:prstGeom>
          <a:noFill/>
        </p:spPr>
        <p:txBody>
          <a:bodyPr wrap="square" rtlCol="0">
            <a:spAutoFit/>
          </a:bodyPr>
          <a:lstStyle/>
          <a:p>
            <a:r>
              <a:rPr lang="en-US" altLang="ja-JP" sz="2400" dirty="0" smtClean="0"/>
              <a:t>Then a window shows up like this.</a:t>
            </a:r>
          </a:p>
          <a:p>
            <a:r>
              <a:rPr lang="en-US" altLang="ja-JP" sz="2400" dirty="0" smtClean="0"/>
              <a:t>Histograms show up in this window if you perform commands in your terminal.</a:t>
            </a:r>
            <a:endParaRPr kumimoji="1" lang="ja-JP" altLang="en-US" sz="2400" dirty="0"/>
          </a:p>
        </p:txBody>
      </p:sp>
      <p:sp>
        <p:nvSpPr>
          <p:cNvPr id="6" name="対角する 2 つの角を丸めた四角形 5"/>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788024" y="5157192"/>
            <a:ext cx="4345260" cy="830997"/>
          </a:xfrm>
          <a:prstGeom prst="rect">
            <a:avLst/>
          </a:prstGeom>
          <a:noFill/>
        </p:spPr>
        <p:txBody>
          <a:bodyPr wrap="square" rtlCol="0">
            <a:spAutoFit/>
          </a:bodyPr>
          <a:lstStyle/>
          <a:p>
            <a:r>
              <a:rPr kumimoji="1" lang="en-US" altLang="ja-JP" sz="2400" dirty="0" smtClean="0"/>
              <a:t>You finish entering the system of ANAPAW.</a:t>
            </a:r>
            <a:endParaRPr kumimoji="1" lang="ja-JP" altLang="en-US" sz="2400" dirty="0"/>
          </a:p>
        </p:txBody>
      </p:sp>
      <p:sp>
        <p:nvSpPr>
          <p:cNvPr id="8" name="テキスト ボックス 7"/>
          <p:cNvSpPr txBox="1"/>
          <p:nvPr/>
        </p:nvSpPr>
        <p:spPr>
          <a:xfrm>
            <a:off x="1594482" y="6433455"/>
            <a:ext cx="3121533" cy="369332"/>
          </a:xfrm>
          <a:prstGeom prst="rect">
            <a:avLst/>
          </a:prstGeom>
          <a:noFill/>
        </p:spPr>
        <p:txBody>
          <a:bodyPr wrap="square" rtlCol="0">
            <a:spAutoFit/>
          </a:bodyPr>
          <a:lstStyle/>
          <a:p>
            <a:r>
              <a:rPr lang="en-US" altLang="ja-JP" b="1" dirty="0" smtClean="0"/>
              <a:t>A part of my monitor of PC</a:t>
            </a:r>
            <a:endParaRPr kumimoji="1" lang="ja-JP" altLang="en-US" b="1" dirty="0"/>
          </a:p>
        </p:txBody>
      </p:sp>
      <p:sp>
        <p:nvSpPr>
          <p:cNvPr id="10" name="タイトル 1"/>
          <p:cNvSpPr txBox="1">
            <a:spLocks/>
          </p:cNvSpPr>
          <p:nvPr/>
        </p:nvSpPr>
        <p:spPr>
          <a:xfrm>
            <a:off x="0" y="-9939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smtClean="0">
                <a:solidFill>
                  <a:schemeClr val="tx2">
                    <a:lumMod val="75000"/>
                  </a:schemeClr>
                </a:solidFill>
              </a:rPr>
              <a:t>How to conduct in CLI to obtain histograms </a:t>
            </a:r>
            <a:endParaRPr lang="ja-JP" altLang="en-US" sz="4000" dirty="0">
              <a:solidFill>
                <a:schemeClr val="tx2">
                  <a:lumMod val="75000"/>
                </a:schemeClr>
              </a:solidFill>
            </a:endParaRPr>
          </a:p>
        </p:txBody>
      </p:sp>
    </p:spTree>
    <p:extLst>
      <p:ext uri="{BB962C8B-B14F-4D97-AF65-F5344CB8AC3E}">
        <p14:creationId xmlns:p14="http://schemas.microsoft.com/office/powerpoint/2010/main" val="800915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Text_anapaw\loop_book_st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87" y="1844824"/>
            <a:ext cx="8523288" cy="140017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34887" y="3655464"/>
            <a:ext cx="8369561" cy="2308324"/>
          </a:xfrm>
          <a:prstGeom prst="rect">
            <a:avLst/>
          </a:prstGeom>
          <a:noFill/>
        </p:spPr>
        <p:txBody>
          <a:bodyPr wrap="square" rtlCol="0">
            <a:spAutoFit/>
          </a:bodyPr>
          <a:lstStyle/>
          <a:p>
            <a:r>
              <a:rPr kumimoji="1" lang="en-US" altLang="ja-JP" sz="2400" dirty="0" smtClean="0"/>
              <a:t>Select a file to Loop </a:t>
            </a:r>
            <a:r>
              <a:rPr lang="en-US" altLang="ja-JP" sz="2400" dirty="0" smtClean="0"/>
              <a:t>with “a/l (the name of a file to analyze)”</a:t>
            </a:r>
            <a:endParaRPr kumimoji="1" lang="en-US" altLang="ja-JP" sz="2400" dirty="0" smtClean="0"/>
          </a:p>
          <a:p>
            <a:r>
              <a:rPr lang="en-US" altLang="ja-JP" sz="2400" dirty="0" smtClean="0"/>
              <a:t>(If you analyze in online, you do not need the name of the file.</a:t>
            </a:r>
            <a:r>
              <a:rPr lang="ja-JP" altLang="en-US" sz="2400" dirty="0" smtClean="0"/>
              <a:t>）</a:t>
            </a:r>
            <a:r>
              <a:rPr lang="en-US" altLang="ja-JP" sz="2400" dirty="0" smtClean="0"/>
              <a:t>.</a:t>
            </a:r>
          </a:p>
          <a:p>
            <a:endParaRPr lang="en-US" altLang="ja-JP" sz="2400" dirty="0" smtClean="0"/>
          </a:p>
          <a:p>
            <a:r>
              <a:rPr lang="en-US" altLang="ja-JP" sz="2400" dirty="0" smtClean="0"/>
              <a:t>Select an </a:t>
            </a:r>
            <a:r>
              <a:rPr lang="en-US" altLang="ja-JP" sz="2400" dirty="0" err="1" smtClean="0"/>
              <a:t>anafile</a:t>
            </a:r>
            <a:r>
              <a:rPr lang="en-US" altLang="ja-JP" sz="2400" dirty="0" smtClean="0"/>
              <a:t> with “book (the name of an </a:t>
            </a:r>
            <a:r>
              <a:rPr lang="en-US" altLang="ja-JP" sz="2400" dirty="0" err="1" smtClean="0"/>
              <a:t>anafile</a:t>
            </a:r>
            <a:r>
              <a:rPr lang="en-US" altLang="ja-JP" sz="2400" dirty="0" smtClean="0"/>
              <a:t>)”.</a:t>
            </a:r>
          </a:p>
          <a:p>
            <a:endParaRPr lang="en-US" altLang="ja-JP" sz="2400" dirty="0" smtClean="0"/>
          </a:p>
          <a:p>
            <a:r>
              <a:rPr lang="en-US" altLang="ja-JP" sz="2400" dirty="0" smtClean="0"/>
              <a:t>Start Loop with “start”.</a:t>
            </a:r>
          </a:p>
        </p:txBody>
      </p:sp>
      <p:sp>
        <p:nvSpPr>
          <p:cNvPr id="3" name="テキスト ボックス 2"/>
          <p:cNvSpPr txBox="1"/>
          <p:nvPr/>
        </p:nvSpPr>
        <p:spPr>
          <a:xfrm>
            <a:off x="4388499" y="5512384"/>
            <a:ext cx="4755501" cy="1015663"/>
          </a:xfrm>
          <a:prstGeom prst="rect">
            <a:avLst/>
          </a:prstGeom>
          <a:noFill/>
        </p:spPr>
        <p:txBody>
          <a:bodyPr wrap="square" rtlCol="0">
            <a:spAutoFit/>
          </a:bodyPr>
          <a:lstStyle/>
          <a:p>
            <a:r>
              <a:rPr kumimoji="1" lang="en-US" altLang="ja-JP" sz="2000" dirty="0" smtClean="0"/>
              <a:t>Loop…calculating valuables of physical quantity which correspond to detectors, and filling to create histograms</a:t>
            </a:r>
            <a:endParaRPr kumimoji="1" lang="ja-JP" altLang="en-US" sz="2000" dirty="0"/>
          </a:p>
        </p:txBody>
      </p:sp>
      <p:sp>
        <p:nvSpPr>
          <p:cNvPr id="9" name="対角する 2 つの角を丸めた四角形 8"/>
          <p:cNvSpPr/>
          <p:nvPr/>
        </p:nvSpPr>
        <p:spPr>
          <a:xfrm>
            <a:off x="395536" y="979488"/>
            <a:ext cx="8352928" cy="1440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1115616" y="2060848"/>
            <a:ext cx="17281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979712" y="2708920"/>
            <a:ext cx="172819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979712" y="3140968"/>
            <a:ext cx="6480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34887" y="1340768"/>
            <a:ext cx="7649481" cy="461665"/>
          </a:xfrm>
          <a:prstGeom prst="rect">
            <a:avLst/>
          </a:prstGeom>
          <a:noFill/>
        </p:spPr>
        <p:txBody>
          <a:bodyPr wrap="square" rtlCol="0">
            <a:spAutoFit/>
          </a:bodyPr>
          <a:lstStyle/>
          <a:p>
            <a:r>
              <a:rPr kumimoji="1" lang="en-US" altLang="ja-JP" sz="2400" dirty="0" smtClean="0"/>
              <a:t>From here I explain how to obtain histograms. </a:t>
            </a:r>
            <a:endParaRPr kumimoji="1" lang="ja-JP" altLang="en-US" sz="2400" dirty="0"/>
          </a:p>
        </p:txBody>
      </p:sp>
      <p:sp>
        <p:nvSpPr>
          <p:cNvPr id="11" name="テキスト ボックス 10"/>
          <p:cNvSpPr txBox="1"/>
          <p:nvPr/>
        </p:nvSpPr>
        <p:spPr>
          <a:xfrm>
            <a:off x="3653102" y="3244999"/>
            <a:ext cx="2215041" cy="369332"/>
          </a:xfrm>
          <a:prstGeom prst="rect">
            <a:avLst/>
          </a:prstGeom>
          <a:noFill/>
        </p:spPr>
        <p:txBody>
          <a:bodyPr wrap="square" rtlCol="0">
            <a:spAutoFit/>
          </a:bodyPr>
          <a:lstStyle/>
          <a:p>
            <a:r>
              <a:rPr lang="en-US" altLang="ja-JP" b="1" dirty="0" smtClean="0"/>
              <a:t>A part of my terminal</a:t>
            </a:r>
            <a:endParaRPr kumimoji="1" lang="ja-JP" altLang="en-US" b="1" dirty="0"/>
          </a:p>
        </p:txBody>
      </p:sp>
      <p:sp>
        <p:nvSpPr>
          <p:cNvPr id="16" name="タイトル 1"/>
          <p:cNvSpPr txBox="1">
            <a:spLocks/>
          </p:cNvSpPr>
          <p:nvPr/>
        </p:nvSpPr>
        <p:spPr>
          <a:xfrm>
            <a:off x="0" y="-9939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dirty="0" smtClean="0">
                <a:solidFill>
                  <a:schemeClr val="tx2">
                    <a:lumMod val="75000"/>
                  </a:schemeClr>
                </a:solidFill>
              </a:rPr>
              <a:t>How to conduct in CLI to obtain histograms </a:t>
            </a:r>
            <a:endParaRPr lang="ja-JP" altLang="en-US" sz="4000" dirty="0">
              <a:solidFill>
                <a:schemeClr val="tx2">
                  <a:lumMod val="75000"/>
                </a:schemeClr>
              </a:solidFill>
            </a:endParaRPr>
          </a:p>
        </p:txBody>
      </p:sp>
    </p:spTree>
    <p:extLst>
      <p:ext uri="{BB962C8B-B14F-4D97-AF65-F5344CB8AC3E}">
        <p14:creationId xmlns:p14="http://schemas.microsoft.com/office/powerpoint/2010/main" val="2437653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TotalTime>
  <Words>2036</Words>
  <Application>Microsoft Office PowerPoint</Application>
  <PresentationFormat>画面に合わせる (4:3)</PresentationFormat>
  <Paragraphs>222</Paragraphs>
  <Slides>31</Slides>
  <Notes>0</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CRIB Anapaw Inductory Manual</vt:lpstr>
      <vt:lpstr>Introduction</vt:lpstr>
      <vt:lpstr>Contents</vt:lpstr>
      <vt:lpstr>How to conduct in CLI to obtain histograms </vt:lpstr>
      <vt:lpstr>PowerPoint プレゼンテーション</vt:lpstr>
      <vt:lpstr>Directories you should focus 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 to commands</vt:lpstr>
      <vt:lpstr>Defining histograms</vt:lpstr>
      <vt:lpstr>Analyzer ID</vt:lpstr>
      <vt:lpstr>Analyzer ID and a source code</vt:lpstr>
      <vt:lpstr>Detector ID and Valuable ID</vt:lpstr>
      <vt:lpstr>Defining histograms</vt:lpstr>
      <vt:lpstr>Structure of anafile</vt:lpstr>
      <vt:lpstr>Structure of anafile</vt:lpstr>
      <vt:lpstr>Defining histograms</vt:lpstr>
      <vt:lpstr>Defining histograms</vt:lpstr>
      <vt:lpstr>Defining histograms</vt:lpstr>
      <vt:lpstr>Defining histograms</vt:lpstr>
      <vt:lpstr>Defining histograms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 for Anapaw installation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Anapaw　入門</dc:title>
  <dc:creator>FJ-USER</dc:creator>
  <cp:lastModifiedBy>FJ-USER</cp:lastModifiedBy>
  <cp:revision>242</cp:revision>
  <dcterms:created xsi:type="dcterms:W3CDTF">2016-02-10T06:04:19Z</dcterms:created>
  <dcterms:modified xsi:type="dcterms:W3CDTF">2016-03-31T14:15:07Z</dcterms:modified>
</cp:coreProperties>
</file>